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58" r:id="rId5"/>
    <p:sldId id="266" r:id="rId6"/>
    <p:sldId id="267" r:id="rId7"/>
    <p:sldId id="269" r:id="rId8"/>
    <p:sldId id="270" r:id="rId9"/>
    <p:sldId id="27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-11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C3AACB-2A11-443A-B137-D6973688B26C}" type="datetimeFigureOut">
              <a:rPr lang="en-US" smtClean="0"/>
              <a:t>7/8/2019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1EFF7B-DD13-4D58-B5B8-667C07A754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1752601"/>
            <a:ext cx="8101042" cy="1829761"/>
          </a:xfrm>
        </p:spPr>
        <p:txBody>
          <a:bodyPr>
            <a:normAutofit fontScale="90000"/>
          </a:bodyPr>
          <a:lstStyle/>
          <a:p>
            <a:r>
              <a:rPr lang="en-ID" dirty="0" smtClean="0"/>
              <a:t>PERSIAPAN PENYUSUNAN LED DAN LKPS SESUAI IAPS 4.0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214950"/>
            <a:ext cx="6400800" cy="423850"/>
          </a:xfrm>
        </p:spPr>
        <p:txBody>
          <a:bodyPr>
            <a:normAutofit fontScale="92500" lnSpcReduction="20000"/>
          </a:bodyPr>
          <a:lstStyle/>
          <a:p>
            <a:r>
              <a:rPr lang="en-ID" dirty="0" smtClean="0"/>
              <a:t>TPMFT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928670"/>
          <a:ext cx="8786874" cy="5851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6"/>
                <a:gridCol w="3429032"/>
                <a:gridCol w="357190"/>
                <a:gridCol w="357190"/>
                <a:gridCol w="357190"/>
                <a:gridCol w="428628"/>
                <a:gridCol w="428628"/>
                <a:gridCol w="428628"/>
                <a:gridCol w="357190"/>
                <a:gridCol w="285752"/>
                <a:gridCol w="357190"/>
                <a:gridCol w="357190"/>
                <a:gridCol w="1143000"/>
              </a:tblGrid>
              <a:tr h="320400">
                <a:tc rowSpan="2"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No</a:t>
                      </a:r>
                      <a:endParaRPr 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ID" sz="1600" dirty="0" err="1" smtClean="0"/>
                        <a:t>Uraian</a:t>
                      </a:r>
                      <a:endParaRPr lang="en-US" sz="1600" dirty="0"/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4039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7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11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12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3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4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5</a:t>
                      </a:r>
                      <a:endParaRPr lang="en-US" sz="1600" dirty="0"/>
                    </a:p>
                  </a:txBody>
                  <a:tcPr anchor="ctr"/>
                </a:tc>
              </a:tr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600" dirty="0" smtClean="0"/>
                        <a:t>Workshop </a:t>
                      </a:r>
                      <a:r>
                        <a:rPr lang="en-ID" sz="1600" dirty="0" err="1" smtClean="0"/>
                        <a:t>Persiapan</a:t>
                      </a:r>
                      <a:r>
                        <a:rPr lang="en-ID" sz="1600" dirty="0" smtClean="0"/>
                        <a:t> </a:t>
                      </a:r>
                      <a:r>
                        <a:rPr lang="en-ID" sz="1600" dirty="0" err="1" smtClean="0"/>
                        <a:t>Penyusunan</a:t>
                      </a:r>
                      <a:r>
                        <a:rPr lang="en-ID" sz="1600" dirty="0" smtClean="0"/>
                        <a:t> LED </a:t>
                      </a:r>
                      <a:r>
                        <a:rPr lang="en-ID" sz="1600" dirty="0" err="1" smtClean="0"/>
                        <a:t>dan</a:t>
                      </a:r>
                      <a:r>
                        <a:rPr lang="en-ID" sz="1600" dirty="0" smtClean="0"/>
                        <a:t> LKPS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60654"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600" dirty="0" err="1" smtClean="0"/>
                        <a:t>Penyiapan</a:t>
                      </a:r>
                      <a:r>
                        <a:rPr lang="en-ID" sz="1600" dirty="0" smtClean="0"/>
                        <a:t> data LKPS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600" dirty="0" smtClean="0"/>
                        <a:t>Workshop </a:t>
                      </a:r>
                      <a:r>
                        <a:rPr lang="en-ID" sz="1600" dirty="0" err="1" smtClean="0"/>
                        <a:t>Penyusunan</a:t>
                      </a:r>
                      <a:r>
                        <a:rPr lang="en-ID" sz="1600" dirty="0" smtClean="0"/>
                        <a:t> LED (</a:t>
                      </a:r>
                      <a:r>
                        <a:rPr lang="en-ID" sz="1600" dirty="0" err="1" smtClean="0"/>
                        <a:t>Lingkungan</a:t>
                      </a:r>
                      <a:r>
                        <a:rPr lang="en-ID" sz="1600" dirty="0" smtClean="0"/>
                        <a:t> internal) </a:t>
                      </a:r>
                      <a:r>
                        <a:rPr lang="en-ID" sz="1600" dirty="0" err="1" smtClean="0"/>
                        <a:t>dan</a:t>
                      </a:r>
                      <a:r>
                        <a:rPr lang="en-ID" sz="1600" dirty="0" smtClean="0"/>
                        <a:t> LKPS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406382"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600" dirty="0" err="1" smtClean="0"/>
                        <a:t>Penyusunan</a:t>
                      </a:r>
                      <a:r>
                        <a:rPr lang="en-ID" sz="1600" dirty="0" smtClean="0"/>
                        <a:t> </a:t>
                      </a:r>
                      <a:r>
                        <a:rPr lang="en-ID" sz="1600" dirty="0" err="1" smtClean="0"/>
                        <a:t>Lingkungan</a:t>
                      </a:r>
                      <a:r>
                        <a:rPr lang="en-ID" sz="1600" dirty="0" smtClean="0"/>
                        <a:t> </a:t>
                      </a:r>
                      <a:r>
                        <a:rPr lang="en-ID" sz="1600" dirty="0" err="1" smtClean="0"/>
                        <a:t>Eksternal</a:t>
                      </a:r>
                      <a:r>
                        <a:rPr lang="en-ID" sz="1600" dirty="0" smtClean="0"/>
                        <a:t>,</a:t>
                      </a:r>
                      <a:r>
                        <a:rPr lang="en-ID" sz="1600" baseline="0" dirty="0" smtClean="0"/>
                        <a:t> </a:t>
                      </a:r>
                      <a:r>
                        <a:rPr lang="en-ID" sz="1600" baseline="0" dirty="0" err="1" smtClean="0"/>
                        <a:t>Profil</a:t>
                      </a:r>
                      <a:r>
                        <a:rPr lang="en-ID" sz="1600" baseline="0" dirty="0" smtClean="0"/>
                        <a:t> UPPS&amp;PS </a:t>
                      </a:r>
                      <a:r>
                        <a:rPr lang="en-ID" sz="1600" baseline="0" dirty="0" err="1" smtClean="0"/>
                        <a:t>dan</a:t>
                      </a:r>
                      <a:r>
                        <a:rPr lang="en-ID" sz="1600" baseline="0" dirty="0" smtClean="0"/>
                        <a:t> </a:t>
                      </a:r>
                      <a:r>
                        <a:rPr lang="en-ID" sz="1600" dirty="0" err="1" smtClean="0"/>
                        <a:t>Sinkronisasi</a:t>
                      </a:r>
                      <a:r>
                        <a:rPr lang="en-ID" sz="1600" baseline="0" dirty="0" smtClean="0"/>
                        <a:t> draft LED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600" dirty="0" err="1" smtClean="0"/>
                        <a:t>Penyusunan</a:t>
                      </a:r>
                      <a:r>
                        <a:rPr lang="en-ID" sz="1600" dirty="0" smtClean="0"/>
                        <a:t> </a:t>
                      </a:r>
                      <a:r>
                        <a:rPr lang="en-ID" sz="1600" dirty="0" err="1" smtClean="0"/>
                        <a:t>Analisis</a:t>
                      </a:r>
                      <a:r>
                        <a:rPr lang="en-ID" sz="1600" dirty="0" smtClean="0"/>
                        <a:t> </a:t>
                      </a:r>
                      <a:r>
                        <a:rPr lang="en-ID" sz="1600" dirty="0" err="1" smtClean="0"/>
                        <a:t>dan</a:t>
                      </a:r>
                      <a:r>
                        <a:rPr lang="en-ID" sz="1600" dirty="0" smtClean="0"/>
                        <a:t> </a:t>
                      </a:r>
                      <a:r>
                        <a:rPr lang="en-ID" sz="1600" dirty="0" err="1" smtClean="0"/>
                        <a:t>Penetapan</a:t>
                      </a:r>
                      <a:r>
                        <a:rPr lang="en-ID" sz="1600" dirty="0" smtClean="0"/>
                        <a:t> Program </a:t>
                      </a:r>
                      <a:r>
                        <a:rPr lang="en-ID" sz="1600" dirty="0" err="1" smtClean="0"/>
                        <a:t>Pengembangan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600" dirty="0" smtClean="0"/>
                        <a:t>Workshop </a:t>
                      </a:r>
                      <a:r>
                        <a:rPr lang="en-ID" sz="1600" dirty="0" err="1" smtClean="0"/>
                        <a:t>mengundang</a:t>
                      </a:r>
                      <a:r>
                        <a:rPr lang="en-ID" sz="1600" baseline="0" dirty="0" smtClean="0"/>
                        <a:t> </a:t>
                      </a:r>
                      <a:r>
                        <a:rPr lang="en-ID" sz="1600" dirty="0" err="1" smtClean="0"/>
                        <a:t>asesor</a:t>
                      </a:r>
                      <a:r>
                        <a:rPr lang="en-ID" sz="1600" dirty="0" smtClean="0"/>
                        <a:t> </a:t>
                      </a:r>
                      <a:r>
                        <a:rPr lang="en-ID" sz="1600" dirty="0" err="1" smtClean="0"/>
                        <a:t>eksternal</a:t>
                      </a:r>
                      <a:r>
                        <a:rPr lang="en-ID" sz="1600" dirty="0" smtClean="0"/>
                        <a:t> review draft LED</a:t>
                      </a:r>
                      <a:r>
                        <a:rPr lang="en-ID" sz="1600" baseline="0" dirty="0" smtClean="0"/>
                        <a:t> &amp;</a:t>
                      </a:r>
                      <a:r>
                        <a:rPr lang="en-ID" sz="1600" dirty="0" smtClean="0"/>
                        <a:t> LKPS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530"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600" dirty="0" err="1" smtClean="0"/>
                        <a:t>Finalisasi</a:t>
                      </a:r>
                      <a:r>
                        <a:rPr lang="en-ID" sz="1600" dirty="0" smtClean="0"/>
                        <a:t> LED </a:t>
                      </a:r>
                      <a:r>
                        <a:rPr lang="en-ID" sz="1600" dirty="0" err="1" smtClean="0"/>
                        <a:t>dan</a:t>
                      </a:r>
                      <a:r>
                        <a:rPr lang="en-ID" sz="1600" dirty="0" smtClean="0"/>
                        <a:t> LKPS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523282">
                <a:tc>
                  <a:txBody>
                    <a:bodyPr/>
                    <a:lstStyle/>
                    <a:p>
                      <a:pPr algn="ctr"/>
                      <a:r>
                        <a:rPr lang="en-ID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600" dirty="0" smtClean="0"/>
                        <a:t>Submit LED </a:t>
                      </a:r>
                      <a:r>
                        <a:rPr lang="en-ID" sz="1600" dirty="0" err="1" smtClean="0"/>
                        <a:t>dan</a:t>
                      </a:r>
                      <a:r>
                        <a:rPr lang="en-ID" sz="1600" dirty="0" smtClean="0"/>
                        <a:t> LKPS </a:t>
                      </a:r>
                      <a:r>
                        <a:rPr lang="en-ID" sz="1600" dirty="0" err="1" smtClean="0"/>
                        <a:t>ke</a:t>
                      </a:r>
                      <a:r>
                        <a:rPr lang="en-ID" sz="1600" dirty="0" smtClean="0"/>
                        <a:t> SAPTO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600" dirty="0" err="1" smtClean="0"/>
                        <a:t>Kedalu-warsa</a:t>
                      </a:r>
                      <a:endParaRPr lang="en-US" sz="1600" dirty="0" smtClean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54032"/>
          </a:xfrm>
        </p:spPr>
        <p:txBody>
          <a:bodyPr>
            <a:noAutofit/>
          </a:bodyPr>
          <a:lstStyle/>
          <a:p>
            <a:r>
              <a:rPr lang="en-ID" sz="2800" dirty="0" smtClean="0"/>
              <a:t>TIMELINE PENYUSUNAN LED DAN LKPS </a:t>
            </a:r>
            <a:br>
              <a:rPr lang="en-ID" sz="2800" dirty="0" smtClean="0"/>
            </a:br>
            <a:r>
              <a:rPr lang="en-ID" sz="2800" dirty="0" smtClean="0"/>
              <a:t>MAGISTER TEKNIK KIMIA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dirty="0" err="1" smtClean="0"/>
              <a:t>Perbedaan</a:t>
            </a:r>
            <a:r>
              <a:rPr lang="en-ID" dirty="0" smtClean="0"/>
              <a:t> </a:t>
            </a:r>
            <a:r>
              <a:rPr lang="en-ID" dirty="0" err="1" smtClean="0"/>
              <a:t>dokumen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IAPS 3.0 </a:t>
            </a:r>
            <a:r>
              <a:rPr lang="en-ID" dirty="0" err="1" smtClean="0"/>
              <a:t>dan</a:t>
            </a:r>
            <a:r>
              <a:rPr lang="en-ID" dirty="0" smtClean="0"/>
              <a:t> IAPS 4.0</a:t>
            </a:r>
          </a:p>
          <a:p>
            <a:r>
              <a:rPr lang="en-ID" dirty="0" smtClean="0"/>
              <a:t>LED </a:t>
            </a:r>
            <a:r>
              <a:rPr lang="en-ID" dirty="0" err="1" smtClean="0"/>
              <a:t>dan</a:t>
            </a:r>
            <a:r>
              <a:rPr lang="en-ID" dirty="0" smtClean="0"/>
              <a:t> LKPS</a:t>
            </a:r>
          </a:p>
          <a:p>
            <a:r>
              <a:rPr lang="en-ID" dirty="0" err="1" smtClean="0"/>
              <a:t>Penjelasan</a:t>
            </a:r>
            <a:r>
              <a:rPr lang="en-ID" dirty="0" smtClean="0"/>
              <a:t> LED</a:t>
            </a:r>
          </a:p>
          <a:p>
            <a:pPr lvl="1"/>
            <a:r>
              <a:rPr lang="en-ID" dirty="0" err="1" smtClean="0"/>
              <a:t>Kondisi</a:t>
            </a:r>
            <a:r>
              <a:rPr lang="en-ID" dirty="0" smtClean="0"/>
              <a:t> </a:t>
            </a:r>
            <a:r>
              <a:rPr lang="en-ID" dirty="0" err="1" smtClean="0"/>
              <a:t>Eksternal</a:t>
            </a:r>
            <a:endParaRPr lang="en-ID" dirty="0" smtClean="0"/>
          </a:p>
          <a:p>
            <a:pPr lvl="1"/>
            <a:r>
              <a:rPr lang="en-ID" dirty="0" err="1" smtClean="0"/>
              <a:t>Profil</a:t>
            </a:r>
            <a:r>
              <a:rPr lang="en-ID" dirty="0" smtClean="0"/>
              <a:t> </a:t>
            </a:r>
            <a:r>
              <a:rPr lang="en-ID" dirty="0" err="1" smtClean="0"/>
              <a:t>Institusi</a:t>
            </a:r>
            <a:r>
              <a:rPr lang="en-ID" dirty="0" smtClean="0"/>
              <a:t> (UPPS </a:t>
            </a:r>
            <a:r>
              <a:rPr lang="en-ID" dirty="0" err="1" smtClean="0"/>
              <a:t>dan</a:t>
            </a:r>
            <a:r>
              <a:rPr lang="en-ID" dirty="0" smtClean="0"/>
              <a:t> PS)</a:t>
            </a:r>
          </a:p>
          <a:p>
            <a:pPr lvl="1"/>
            <a:r>
              <a:rPr lang="en-ID" dirty="0" err="1" smtClean="0"/>
              <a:t>Lingkungan</a:t>
            </a:r>
            <a:r>
              <a:rPr lang="en-ID" dirty="0" smtClean="0"/>
              <a:t> Internal (9 </a:t>
            </a:r>
            <a:r>
              <a:rPr lang="en-ID" dirty="0" err="1" smtClean="0"/>
              <a:t>kriteria</a:t>
            </a:r>
            <a:r>
              <a:rPr lang="en-ID" dirty="0" smtClean="0"/>
              <a:t>)</a:t>
            </a:r>
          </a:p>
          <a:p>
            <a:r>
              <a:rPr lang="en-ID" dirty="0" smtClean="0">
                <a:sym typeface="Wingdings" pitchFamily="2" charset="2"/>
              </a:rPr>
              <a:t>9 </a:t>
            </a:r>
            <a:r>
              <a:rPr lang="en-ID" dirty="0" err="1" smtClean="0"/>
              <a:t>Kriteria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Penjelasannya</a:t>
            </a:r>
            <a:endParaRPr lang="en-ID" dirty="0" smtClean="0"/>
          </a:p>
          <a:p>
            <a:r>
              <a:rPr lang="en-ID" dirty="0" smtClean="0"/>
              <a:t>Tim </a:t>
            </a:r>
            <a:r>
              <a:rPr lang="en-ID" dirty="0" err="1" smtClean="0"/>
              <a:t>Penyusun</a:t>
            </a:r>
            <a:endParaRPr lang="en-ID" dirty="0" smtClean="0"/>
          </a:p>
          <a:p>
            <a:r>
              <a:rPr lang="en-ID" dirty="0" smtClean="0"/>
              <a:t>Timeline </a:t>
            </a:r>
            <a:r>
              <a:rPr lang="en-ID" dirty="0" err="1" smtClean="0"/>
              <a:t>Penyusunan</a:t>
            </a:r>
            <a:r>
              <a:rPr lang="en-ID" dirty="0" smtClean="0"/>
              <a:t> LED </a:t>
            </a:r>
            <a:r>
              <a:rPr lang="en-ID" dirty="0" err="1" smtClean="0"/>
              <a:t>dan</a:t>
            </a:r>
            <a:r>
              <a:rPr lang="en-ID" dirty="0" smtClean="0"/>
              <a:t> LKPS MTK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Alur</a:t>
            </a:r>
            <a:r>
              <a:rPr lang="en-ID" dirty="0" smtClean="0"/>
              <a:t> </a:t>
            </a:r>
            <a:r>
              <a:rPr lang="en-ID" dirty="0" err="1" smtClean="0"/>
              <a:t>Penjelasan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ID" dirty="0" err="1" smtClean="0"/>
              <a:t>Perbedaan</a:t>
            </a:r>
            <a:r>
              <a:rPr lang="en-ID" dirty="0" smtClean="0"/>
              <a:t> </a:t>
            </a:r>
            <a:r>
              <a:rPr lang="en-ID" dirty="0" err="1" smtClean="0"/>
              <a:t>dokumen</a:t>
            </a:r>
            <a:r>
              <a:rPr lang="en-ID" dirty="0" smtClean="0"/>
              <a:t> </a:t>
            </a:r>
            <a:br>
              <a:rPr lang="en-ID" dirty="0" smtClean="0"/>
            </a:br>
            <a:r>
              <a:rPr lang="en-ID" dirty="0" err="1" smtClean="0"/>
              <a:t>pada</a:t>
            </a:r>
            <a:r>
              <a:rPr lang="en-ID" dirty="0" smtClean="0"/>
              <a:t> IAPS 3.0 </a:t>
            </a:r>
            <a:r>
              <a:rPr lang="en-ID" dirty="0" err="1" smtClean="0"/>
              <a:t>dan</a:t>
            </a:r>
            <a:r>
              <a:rPr lang="en-ID" dirty="0" smtClean="0"/>
              <a:t> IAPS 4.0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1438" y="1397000"/>
          <a:ext cx="9001156" cy="50323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578"/>
                <a:gridCol w="4500578"/>
              </a:tblGrid>
              <a:tr h="6032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442915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 descr="author-149694_960_72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429204">
            <a:off x="142844" y="4500570"/>
            <a:ext cx="2188599" cy="1504663"/>
          </a:xfrm>
          <a:prstGeom prst="rect">
            <a:avLst/>
          </a:prstGeom>
        </p:spPr>
      </p:pic>
      <p:pic>
        <p:nvPicPr>
          <p:cNvPr id="8" name="Picture 7" descr="book-297246_960_72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230640">
            <a:off x="285720" y="2482447"/>
            <a:ext cx="2214578" cy="1522522"/>
          </a:xfrm>
          <a:prstGeom prst="rect">
            <a:avLst/>
          </a:prstGeom>
        </p:spPr>
      </p:pic>
      <p:pic>
        <p:nvPicPr>
          <p:cNvPr id="10" name="Picture 9" descr="book-312393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79408" y="2571744"/>
            <a:ext cx="2278872" cy="2357454"/>
          </a:xfrm>
          <a:prstGeom prst="rect">
            <a:avLst/>
          </a:prstGeom>
        </p:spPr>
      </p:pic>
      <p:pic>
        <p:nvPicPr>
          <p:cNvPr id="5" name="Picture 4" descr="book-312393_960_720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3524" y="2214554"/>
            <a:ext cx="2278872" cy="235745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 rot="443799">
            <a:off x="6293656" y="2603585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LED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443799">
            <a:off x="7477612" y="2955179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LKPS</a:t>
            </a:r>
            <a:endParaRPr lang="en-US" dirty="0"/>
          </a:p>
        </p:txBody>
      </p:sp>
      <p:pic>
        <p:nvPicPr>
          <p:cNvPr id="18" name="Picture 17" descr="author-149694_960_72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170340">
            <a:off x="2383401" y="4500570"/>
            <a:ext cx="2188599" cy="150466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 rot="443799">
            <a:off x="1164975" y="274767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3B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 rot="443799">
            <a:off x="1018091" y="4812253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3A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 rot="443799">
            <a:off x="3230264" y="4812253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ED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57422" y="3000372"/>
            <a:ext cx="1584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DISUSUN UPPS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428728" y="6000768"/>
            <a:ext cx="1317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DISUSUN PS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929322" y="5072074"/>
            <a:ext cx="233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/>
              <a:t>DISUSUN UPPS DAN PS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91200" y="1500174"/>
            <a:ext cx="1223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 smtClean="0"/>
              <a:t>IAPS 3.0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206108" y="1500174"/>
            <a:ext cx="1223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b="1" dirty="0" smtClean="0"/>
              <a:t>IAPS 4.0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smtClean="0"/>
              <a:t>Tim </a:t>
            </a:r>
            <a:r>
              <a:rPr lang="en-ID" dirty="0" err="1" smtClean="0"/>
              <a:t>Penyusunan</a:t>
            </a:r>
            <a:r>
              <a:rPr lang="en-ID" dirty="0" smtClean="0"/>
              <a:t> LED </a:t>
            </a:r>
            <a:r>
              <a:rPr lang="en-ID" dirty="0" err="1" smtClean="0"/>
              <a:t>oleh</a:t>
            </a:r>
            <a:r>
              <a:rPr lang="en-ID" dirty="0" smtClean="0"/>
              <a:t> UPPS</a:t>
            </a:r>
          </a:p>
          <a:p>
            <a:r>
              <a:rPr lang="en-ID" dirty="0" smtClean="0"/>
              <a:t>Tim </a:t>
            </a:r>
            <a:r>
              <a:rPr lang="en-ID" dirty="0" err="1" smtClean="0"/>
              <a:t>Penyusunan</a:t>
            </a:r>
            <a:r>
              <a:rPr lang="en-ID" dirty="0" smtClean="0"/>
              <a:t> LKPS </a:t>
            </a:r>
            <a:r>
              <a:rPr lang="en-ID" dirty="0" err="1" smtClean="0"/>
              <a:t>bagian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terpisahkan</a:t>
            </a:r>
            <a:r>
              <a:rPr lang="en-ID" dirty="0" smtClean="0"/>
              <a:t> dg </a:t>
            </a:r>
            <a:r>
              <a:rPr lang="en-ID" dirty="0" err="1" smtClean="0"/>
              <a:t>tim</a:t>
            </a:r>
            <a:r>
              <a:rPr lang="en-ID" dirty="0" smtClean="0"/>
              <a:t> </a:t>
            </a:r>
            <a:r>
              <a:rPr lang="en-ID" dirty="0" err="1" smtClean="0"/>
              <a:t>penyusun</a:t>
            </a:r>
            <a:r>
              <a:rPr lang="en-ID" dirty="0" smtClean="0"/>
              <a:t> LED</a:t>
            </a:r>
          </a:p>
          <a:p>
            <a:r>
              <a:rPr lang="en-ID" dirty="0" err="1" smtClean="0"/>
              <a:t>Adanya</a:t>
            </a:r>
            <a:r>
              <a:rPr lang="en-ID" dirty="0" smtClean="0"/>
              <a:t> </a:t>
            </a:r>
            <a:r>
              <a:rPr lang="en-ID" dirty="0" err="1" smtClean="0"/>
              <a:t>pembagian</a:t>
            </a:r>
            <a:r>
              <a:rPr lang="en-ID" dirty="0" smtClean="0"/>
              <a:t> </a:t>
            </a:r>
            <a:r>
              <a:rPr lang="en-ID" dirty="0" err="1" smtClean="0"/>
              <a:t>kerja</a:t>
            </a:r>
            <a:endParaRPr lang="en-ID" dirty="0" smtClean="0"/>
          </a:p>
          <a:p>
            <a:endParaRPr lang="en-ID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smtClean="0"/>
              <a:t>PENYUSUNAN LED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07500"/>
            <a:ext cx="9144000" cy="514350"/>
          </a:xfrm>
          <a:solidFill>
            <a:srgbClr val="0000FF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d-ID" sz="2000" dirty="0" smtClean="0">
                <a:latin typeface="Arial Rounded MT Bold" panose="020F0704030504030204" pitchFamily="34" charset="0"/>
              </a:rPr>
              <a:t>Dokumen yang di</a:t>
            </a:r>
            <a:r>
              <a:rPr lang="en-US" sz="2000" dirty="0" smtClean="0">
                <a:latin typeface="Arial Rounded MT Bold" panose="020F0704030504030204" pitchFamily="34" charset="0"/>
              </a:rPr>
              <a:t>-</a:t>
            </a:r>
            <a:r>
              <a:rPr lang="id-ID" sz="2000" dirty="0" smtClean="0">
                <a:latin typeface="Arial Rounded MT Bold" panose="020F0704030504030204" pitchFamily="34" charset="0"/>
              </a:rPr>
              <a:t>submit pada Akreditasi </a:t>
            </a:r>
            <a:r>
              <a:rPr lang="en-US" sz="2000" dirty="0" smtClean="0">
                <a:latin typeface="Arial Rounded MT Bold" panose="020F0704030504030204" pitchFamily="34" charset="0"/>
              </a:rPr>
              <a:t>Program 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Studi</a:t>
            </a:r>
            <a:r>
              <a:rPr lang="en-US" sz="2000" dirty="0" smtClean="0">
                <a:latin typeface="Arial Rounded MT Bold" panose="020F0704030504030204" pitchFamily="34" charset="0"/>
              </a:rPr>
              <a:t> 4</a:t>
            </a:r>
            <a:r>
              <a:rPr lang="id-ID" sz="2000" dirty="0" smtClean="0">
                <a:latin typeface="Arial Rounded MT Bold" panose="020F0704030504030204" pitchFamily="34" charset="0"/>
              </a:rPr>
              <a:t>.0</a:t>
            </a:r>
            <a:r>
              <a:rPr lang="en-US" sz="2000" dirty="0" smtClean="0">
                <a:latin typeface="Arial Rounded MT Bold" panose="020F0704030504030204" pitchFamily="34" charset="0"/>
              </a:rPr>
              <a:t/>
            </a:r>
            <a:br>
              <a:rPr lang="en-US" sz="2000" dirty="0" smtClean="0">
                <a:latin typeface="Arial Rounded MT Bold" panose="020F0704030504030204" pitchFamily="34" charset="0"/>
              </a:rPr>
            </a:br>
            <a:r>
              <a:rPr lang="en-US" sz="2000" dirty="0" err="1" smtClean="0">
                <a:latin typeface="Arial Rounded MT Bold" panose="020F0704030504030204" pitchFamily="34" charset="0"/>
              </a:rPr>
              <a:t>Peraturan</a:t>
            </a:r>
            <a:r>
              <a:rPr lang="en-US" sz="2000" dirty="0" smtClean="0">
                <a:latin typeface="Arial Rounded MT Bold" panose="020F0704030504030204" pitchFamily="34" charset="0"/>
              </a:rPr>
              <a:t> BAN PT No 2 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Tahun</a:t>
            </a:r>
            <a:r>
              <a:rPr lang="en-US" sz="2000" dirty="0" smtClean="0">
                <a:latin typeface="Arial Rounded MT Bold" panose="020F0704030504030204" pitchFamily="34" charset="0"/>
              </a:rPr>
              <a:t> 2019 (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Lampiran</a:t>
            </a:r>
            <a:r>
              <a:rPr lang="en-US" sz="2000" dirty="0" smtClean="0">
                <a:latin typeface="Arial Rounded MT Bold" panose="020F0704030504030204" pitchFamily="34" charset="0"/>
              </a:rPr>
              <a:t> 1 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dan</a:t>
            </a:r>
            <a:r>
              <a:rPr lang="en-US" sz="2000" dirty="0" smtClean="0">
                <a:latin typeface="Arial Rounded MT Bold" panose="020F0704030504030204" pitchFamily="34" charset="0"/>
              </a:rPr>
              <a:t> 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Lampiran</a:t>
            </a:r>
            <a:r>
              <a:rPr lang="en-US" sz="2000" dirty="0" smtClean="0">
                <a:latin typeface="Arial Rounded MT Bold" panose="020F0704030504030204" pitchFamily="34" charset="0"/>
              </a:rPr>
              <a:t> II)</a:t>
            </a:r>
            <a:endParaRPr lang="en-US" sz="2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6343" y="1104899"/>
            <a:ext cx="4315631" cy="514351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id-ID" sz="2000" dirty="0" smtClean="0"/>
              <a:t>1. Laporan Evaluasi Diri (LED) </a:t>
            </a:r>
            <a:endParaRPr lang="en-US" sz="2000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half" idx="3"/>
          </p:nvPr>
        </p:nvSpPr>
        <p:spPr>
          <a:xfrm>
            <a:off x="4572001" y="1114424"/>
            <a:ext cx="4391024" cy="514351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id-ID" sz="2000" dirty="0" smtClean="0"/>
              <a:t>2. Laporan Kinerja Program Studi (LKPS) </a:t>
            </a:r>
            <a:endParaRPr lang="en-US" sz="20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87156" y="1804740"/>
            <a:ext cx="4105444" cy="4858863"/>
          </a:xfrm>
          <a:prstGeom prst="rect">
            <a:avLst/>
          </a:prstGeom>
        </p:spPr>
      </p:pic>
      <p:cxnSp>
        <p:nvCxnSpPr>
          <p:cNvPr id="14" name="Elbow Connector 13"/>
          <p:cNvCxnSpPr>
            <a:stCxn id="5" idx="2"/>
            <a:endCxn id="6" idx="0"/>
          </p:cNvCxnSpPr>
          <p:nvPr/>
        </p:nvCxnSpPr>
        <p:spPr>
          <a:xfrm rot="5400000">
            <a:off x="3151556" y="-315546"/>
            <a:ext cx="483049" cy="2357841"/>
          </a:xfrm>
          <a:prstGeom prst="bentConnector3">
            <a:avLst>
              <a:gd name="adj1" fmla="val 50000"/>
            </a:avLst>
          </a:prstGeom>
          <a:ln w="38100">
            <a:solidFill>
              <a:srgbClr val="0000FF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7116" y="1804740"/>
            <a:ext cx="3996183" cy="486249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4572000" y="863374"/>
            <a:ext cx="2233207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805207" y="863374"/>
            <a:ext cx="0" cy="252000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69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07500"/>
            <a:ext cx="9144000" cy="514350"/>
          </a:xfrm>
          <a:solidFill>
            <a:srgbClr val="0000FF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d-ID" sz="2000" dirty="0" smtClean="0">
                <a:latin typeface="Arial Rounded MT Bold" panose="020F0704030504030204" pitchFamily="34" charset="0"/>
              </a:rPr>
              <a:t>Dokumen yang di</a:t>
            </a:r>
            <a:r>
              <a:rPr lang="en-US" sz="2000" dirty="0" smtClean="0">
                <a:latin typeface="Arial Rounded MT Bold" panose="020F0704030504030204" pitchFamily="34" charset="0"/>
              </a:rPr>
              <a:t>-</a:t>
            </a:r>
            <a:r>
              <a:rPr lang="id-ID" sz="2000" dirty="0" smtClean="0">
                <a:latin typeface="Arial Rounded MT Bold" panose="020F0704030504030204" pitchFamily="34" charset="0"/>
              </a:rPr>
              <a:t>submit pada Akreditasi </a:t>
            </a:r>
            <a:r>
              <a:rPr lang="en-US" sz="2000" dirty="0" smtClean="0">
                <a:latin typeface="Arial Rounded MT Bold" panose="020F0704030504030204" pitchFamily="34" charset="0"/>
              </a:rPr>
              <a:t>Program 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Studi</a:t>
            </a:r>
            <a:r>
              <a:rPr lang="en-US" sz="2000" dirty="0" smtClean="0">
                <a:latin typeface="Arial Rounded MT Bold" panose="020F0704030504030204" pitchFamily="34" charset="0"/>
              </a:rPr>
              <a:t> 4</a:t>
            </a:r>
            <a:r>
              <a:rPr lang="id-ID" sz="2000" dirty="0" smtClean="0">
                <a:latin typeface="Arial Rounded MT Bold" panose="020F0704030504030204" pitchFamily="34" charset="0"/>
              </a:rPr>
              <a:t>.0</a:t>
            </a:r>
            <a:endParaRPr lang="en-US" sz="2000" dirty="0">
              <a:latin typeface="Arial Rounded MT Bold" panose="020F070403050403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6343" y="1104899"/>
            <a:ext cx="4315631" cy="51435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id-ID" sz="1800" b="0" smtClean="0">
                <a:latin typeface="Arial Rounded MT Bold" panose="020F0704030504030204" pitchFamily="34" charset="0"/>
              </a:rPr>
              <a:t>1. Laporan Evaluasi Diri (LED)</a:t>
            </a:r>
            <a:endParaRPr lang="en-US" sz="1800" b="0">
              <a:latin typeface="Arial Rounded MT Bold" panose="020F0704030504030204" pitchFamily="34" charset="0"/>
            </a:endParaRPr>
          </a:p>
        </p:txBody>
      </p:sp>
      <p:pic>
        <p:nvPicPr>
          <p:cNvPr id="9" name="Content Placeholder 2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87156" y="1804740"/>
            <a:ext cx="4105444" cy="4858863"/>
          </a:xfrm>
          <a:prstGeom prst="rect">
            <a:avLst/>
          </a:prstGeom>
        </p:spPr>
      </p:pic>
      <p:cxnSp>
        <p:nvCxnSpPr>
          <p:cNvPr id="14" name="Elbow Connector 13"/>
          <p:cNvCxnSpPr>
            <a:stCxn id="5" idx="2"/>
            <a:endCxn id="6" idx="0"/>
          </p:cNvCxnSpPr>
          <p:nvPr/>
        </p:nvCxnSpPr>
        <p:spPr>
          <a:xfrm rot="5400000">
            <a:off x="3151556" y="-315546"/>
            <a:ext cx="483049" cy="2357841"/>
          </a:xfrm>
          <a:prstGeom prst="bentConnector3">
            <a:avLst>
              <a:gd name="adj1" fmla="val 50000"/>
            </a:avLst>
          </a:prstGeom>
          <a:ln w="57150">
            <a:solidFill>
              <a:srgbClr val="0070C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453754" y="1104899"/>
            <a:ext cx="4537846" cy="55750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IDENTITAS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UNIT PENGELOLA PROGRAM STUDI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IDENTITAS TIM PENYUSUN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KATA PENGANTAR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RINGKASAN EKSEKUTIF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BAB I. PENDAHULUAN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DASAR PENYUSUNAN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B. TIM PENYUSUN DAN TANGGUNGJAWABNYA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C. MEKANISME KERJA PENYUSUNAN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BAB II. LAPORAN EVALUASI DIRI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A. KONDISI EKSTERNAL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B. PROFIL INSTITUSI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KRITERIA</a:t>
            </a:r>
          </a:p>
          <a:p>
            <a:r>
              <a:rPr lang="id-ID" sz="1400" b="1" dirty="0"/>
              <a:t> </a:t>
            </a:r>
            <a:r>
              <a:rPr lang="en-US" sz="1400" b="1" dirty="0" smtClean="0"/>
              <a:t>    C.</a:t>
            </a:r>
            <a:r>
              <a:rPr lang="id-ID" sz="1400" b="1" dirty="0" smtClean="0"/>
              <a:t>1</a:t>
            </a:r>
            <a:r>
              <a:rPr lang="id-ID" sz="1400" b="1" dirty="0"/>
              <a:t>. </a:t>
            </a:r>
            <a:r>
              <a:rPr lang="en-US" sz="1400" b="1" dirty="0" err="1"/>
              <a:t>Visi</a:t>
            </a:r>
            <a:r>
              <a:rPr lang="en-US" sz="1400" b="1" dirty="0"/>
              <a:t>, </a:t>
            </a:r>
            <a:r>
              <a:rPr lang="en-US" sz="1400" b="1" dirty="0" err="1"/>
              <a:t>Misi</a:t>
            </a:r>
            <a:r>
              <a:rPr lang="en-US" sz="1400" b="1" dirty="0"/>
              <a:t>, </a:t>
            </a:r>
            <a:r>
              <a:rPr lang="en-US" sz="1400" b="1" dirty="0" err="1"/>
              <a:t>Tujuan</a:t>
            </a:r>
            <a:r>
              <a:rPr lang="en-US" sz="1400" b="1" dirty="0"/>
              <a:t>, </a:t>
            </a:r>
            <a:r>
              <a:rPr lang="en-US" sz="1400" b="1" dirty="0" err="1"/>
              <a:t>dan</a:t>
            </a:r>
            <a:r>
              <a:rPr lang="en-US" sz="1400" b="1" dirty="0"/>
              <a:t> </a:t>
            </a:r>
            <a:r>
              <a:rPr lang="en-US" sz="1400" b="1" dirty="0" err="1"/>
              <a:t>Strategi</a:t>
            </a:r>
            <a:endParaRPr lang="id-ID" sz="1400" b="1" dirty="0"/>
          </a:p>
          <a:p>
            <a:r>
              <a:rPr lang="id-ID" sz="1400" b="1" dirty="0"/>
              <a:t>     </a:t>
            </a:r>
            <a:r>
              <a:rPr lang="en-US" sz="1400" b="1" dirty="0" smtClean="0"/>
              <a:t>C.</a:t>
            </a:r>
            <a:r>
              <a:rPr lang="id-ID" sz="1400" b="1" dirty="0" smtClean="0"/>
              <a:t>2</a:t>
            </a:r>
            <a:r>
              <a:rPr lang="id-ID" sz="1400" b="1" dirty="0"/>
              <a:t>. </a:t>
            </a:r>
            <a:r>
              <a:rPr lang="fi-FI" sz="1400" b="1" dirty="0"/>
              <a:t>Tata Pamong, Tata Kelola, dan Kerjasama</a:t>
            </a:r>
            <a:endParaRPr lang="id-ID" sz="1400" b="1" dirty="0"/>
          </a:p>
          <a:p>
            <a:r>
              <a:rPr lang="id-ID" sz="1400" b="1" dirty="0"/>
              <a:t>     </a:t>
            </a:r>
            <a:r>
              <a:rPr lang="en-US" sz="1400" b="1" dirty="0" smtClean="0"/>
              <a:t>C.</a:t>
            </a:r>
            <a:r>
              <a:rPr lang="id-ID" sz="1400" b="1" dirty="0" smtClean="0"/>
              <a:t>3</a:t>
            </a:r>
            <a:r>
              <a:rPr lang="id-ID" sz="1400" b="1" dirty="0"/>
              <a:t>. </a:t>
            </a:r>
            <a:r>
              <a:rPr lang="en-US" sz="1400" b="1" dirty="0" err="1"/>
              <a:t>Mahasiswa</a:t>
            </a:r>
            <a:endParaRPr lang="id-ID" sz="1400" b="1" dirty="0"/>
          </a:p>
          <a:p>
            <a:r>
              <a:rPr lang="id-ID" sz="1400" b="1" dirty="0"/>
              <a:t>     </a:t>
            </a:r>
            <a:r>
              <a:rPr lang="en-US" sz="1400" b="1" dirty="0" smtClean="0"/>
              <a:t>C.</a:t>
            </a:r>
            <a:r>
              <a:rPr lang="id-ID" sz="1400" b="1" dirty="0" smtClean="0"/>
              <a:t>4</a:t>
            </a:r>
            <a:r>
              <a:rPr lang="id-ID" sz="1400" b="1" dirty="0"/>
              <a:t>. </a:t>
            </a:r>
            <a:r>
              <a:rPr lang="en-US" sz="1400" b="1" dirty="0" err="1"/>
              <a:t>Sumber</a:t>
            </a:r>
            <a:r>
              <a:rPr lang="en-US" sz="1400" b="1" dirty="0"/>
              <a:t> </a:t>
            </a:r>
            <a:r>
              <a:rPr lang="en-US" sz="1400" b="1" dirty="0" err="1"/>
              <a:t>Daya</a:t>
            </a:r>
            <a:r>
              <a:rPr lang="en-US" sz="1400" b="1" dirty="0"/>
              <a:t> </a:t>
            </a:r>
            <a:r>
              <a:rPr lang="en-US" sz="1400" b="1" dirty="0" err="1"/>
              <a:t>Manusia</a:t>
            </a:r>
            <a:endParaRPr lang="id-ID" sz="1400" b="1" dirty="0"/>
          </a:p>
          <a:p>
            <a:r>
              <a:rPr lang="id-ID" sz="1400" b="1" dirty="0"/>
              <a:t>     </a:t>
            </a:r>
            <a:r>
              <a:rPr lang="en-US" sz="1400" b="1" dirty="0" smtClean="0"/>
              <a:t>C.</a:t>
            </a:r>
            <a:r>
              <a:rPr lang="id-ID" sz="1400" b="1" dirty="0" smtClean="0"/>
              <a:t>5</a:t>
            </a:r>
            <a:r>
              <a:rPr lang="id-ID" sz="1400" b="1" dirty="0"/>
              <a:t>. </a:t>
            </a:r>
            <a:r>
              <a:rPr lang="en-US" sz="1400" b="1" dirty="0" err="1"/>
              <a:t>Keuangan</a:t>
            </a:r>
            <a:r>
              <a:rPr lang="en-US" sz="1400" b="1" dirty="0"/>
              <a:t>, </a:t>
            </a:r>
            <a:r>
              <a:rPr lang="en-US" sz="1400" b="1" dirty="0" err="1"/>
              <a:t>Sarana</a:t>
            </a:r>
            <a:r>
              <a:rPr lang="en-US" sz="1400" b="1" dirty="0"/>
              <a:t>, </a:t>
            </a:r>
            <a:r>
              <a:rPr lang="en-US" sz="1400" b="1" dirty="0" err="1"/>
              <a:t>dan</a:t>
            </a:r>
            <a:r>
              <a:rPr lang="en-US" sz="1400" b="1" dirty="0"/>
              <a:t> </a:t>
            </a:r>
            <a:r>
              <a:rPr lang="en-US" sz="1400" b="1" dirty="0" err="1"/>
              <a:t>Prasarana</a:t>
            </a:r>
            <a:endParaRPr lang="id-ID" sz="1400" b="1" dirty="0"/>
          </a:p>
          <a:p>
            <a:r>
              <a:rPr lang="id-ID" sz="1400" b="1" dirty="0"/>
              <a:t>     </a:t>
            </a:r>
            <a:r>
              <a:rPr lang="en-US" sz="1400" b="1" dirty="0" smtClean="0"/>
              <a:t>C.</a:t>
            </a:r>
            <a:r>
              <a:rPr lang="id-ID" sz="1400" b="1" dirty="0" smtClean="0"/>
              <a:t>6</a:t>
            </a:r>
            <a:r>
              <a:rPr lang="id-ID" sz="1400" b="1" dirty="0"/>
              <a:t>. </a:t>
            </a:r>
            <a:r>
              <a:rPr lang="en-US" sz="1400" b="1" dirty="0" err="1"/>
              <a:t>Pendidikan</a:t>
            </a:r>
            <a:endParaRPr lang="id-ID" sz="1400" b="1" dirty="0"/>
          </a:p>
          <a:p>
            <a:r>
              <a:rPr lang="id-ID" sz="1400" b="1" dirty="0"/>
              <a:t>     </a:t>
            </a:r>
            <a:r>
              <a:rPr lang="en-US" sz="1400" b="1" dirty="0" smtClean="0"/>
              <a:t>C.</a:t>
            </a:r>
            <a:r>
              <a:rPr lang="id-ID" sz="1400" b="1" dirty="0" smtClean="0"/>
              <a:t>7</a:t>
            </a:r>
            <a:r>
              <a:rPr lang="id-ID" sz="1400" b="1" dirty="0"/>
              <a:t>. </a:t>
            </a:r>
            <a:r>
              <a:rPr lang="en-US" sz="1400" b="1" dirty="0" err="1"/>
              <a:t>Penelitian</a:t>
            </a:r>
            <a:endParaRPr lang="id-ID" sz="1400" b="1" dirty="0"/>
          </a:p>
          <a:p>
            <a:r>
              <a:rPr lang="id-ID" sz="1400" b="1" dirty="0"/>
              <a:t>     </a:t>
            </a:r>
            <a:r>
              <a:rPr lang="en-US" sz="1400" b="1" dirty="0" smtClean="0"/>
              <a:t>C.</a:t>
            </a:r>
            <a:r>
              <a:rPr lang="id-ID" sz="1400" b="1" dirty="0" smtClean="0"/>
              <a:t>8</a:t>
            </a:r>
            <a:r>
              <a:rPr lang="id-ID" sz="1400" b="1" dirty="0"/>
              <a:t>. </a:t>
            </a:r>
            <a:r>
              <a:rPr lang="en-US" sz="1400" b="1" dirty="0" err="1"/>
              <a:t>Pengabdian</a:t>
            </a:r>
            <a:r>
              <a:rPr lang="en-US" sz="1400" b="1" dirty="0"/>
              <a:t> </a:t>
            </a:r>
            <a:r>
              <a:rPr lang="en-US" sz="1400" b="1" dirty="0" err="1"/>
              <a:t>kepada</a:t>
            </a:r>
            <a:r>
              <a:rPr lang="en-US" sz="1400" b="1" dirty="0"/>
              <a:t> </a:t>
            </a:r>
            <a:r>
              <a:rPr lang="en-US" sz="1400" b="1" dirty="0" err="1"/>
              <a:t>Masyarakat</a:t>
            </a:r>
            <a:endParaRPr lang="id-ID" sz="1400" b="1" dirty="0"/>
          </a:p>
          <a:p>
            <a:r>
              <a:rPr lang="id-ID" sz="1400" b="1" dirty="0"/>
              <a:t>     </a:t>
            </a:r>
            <a:r>
              <a:rPr lang="en-US" sz="1400" b="1" dirty="0" smtClean="0"/>
              <a:t>C.</a:t>
            </a:r>
            <a:r>
              <a:rPr lang="id-ID" sz="1400" b="1" dirty="0" smtClean="0"/>
              <a:t>9</a:t>
            </a:r>
            <a:r>
              <a:rPr lang="id-ID" sz="1400" b="1" dirty="0"/>
              <a:t>. </a:t>
            </a:r>
            <a:r>
              <a:rPr lang="en-US" sz="1400" b="1" dirty="0" err="1"/>
              <a:t>Luaran</a:t>
            </a:r>
            <a:r>
              <a:rPr lang="en-US" sz="1400" b="1" dirty="0"/>
              <a:t> </a:t>
            </a:r>
            <a:r>
              <a:rPr lang="en-US" sz="1400" b="1" dirty="0" err="1"/>
              <a:t>dan</a:t>
            </a:r>
            <a:r>
              <a:rPr lang="en-US" sz="1400" b="1" dirty="0"/>
              <a:t> </a:t>
            </a:r>
            <a:r>
              <a:rPr lang="en-US" sz="1400" b="1" dirty="0" err="1"/>
              <a:t>Capaian</a:t>
            </a:r>
            <a:r>
              <a:rPr lang="en-US" sz="1400" b="1" dirty="0"/>
              <a:t> </a:t>
            </a:r>
            <a:r>
              <a:rPr lang="en-US" sz="1400" b="1" dirty="0" err="1"/>
              <a:t>Tridharma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D. ANALISIS DAN PENETAPAN PROGRAM PENGEMBANGAN 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BAB III. PENUTUP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LAMPIRAN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8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07500"/>
            <a:ext cx="9144000" cy="514350"/>
          </a:xfrm>
          <a:solidFill>
            <a:srgbClr val="0000FF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id-ID" sz="2000" dirty="0" smtClean="0">
                <a:latin typeface="Arial Rounded MT Bold" panose="020F0704030504030204" pitchFamily="34" charset="0"/>
              </a:rPr>
              <a:t>Dokumen yang di</a:t>
            </a:r>
            <a:r>
              <a:rPr lang="en-US" sz="2000" dirty="0" smtClean="0">
                <a:latin typeface="Arial Rounded MT Bold" panose="020F0704030504030204" pitchFamily="34" charset="0"/>
              </a:rPr>
              <a:t>-</a:t>
            </a:r>
            <a:r>
              <a:rPr lang="id-ID" sz="2000" dirty="0" smtClean="0">
                <a:latin typeface="Arial Rounded MT Bold" panose="020F0704030504030204" pitchFamily="34" charset="0"/>
              </a:rPr>
              <a:t>submit pada Akreditasi </a:t>
            </a:r>
            <a:r>
              <a:rPr lang="en-US" sz="2000" dirty="0" smtClean="0">
                <a:latin typeface="Arial Rounded MT Bold" panose="020F0704030504030204" pitchFamily="34" charset="0"/>
              </a:rPr>
              <a:t>Program 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Studi</a:t>
            </a:r>
            <a:r>
              <a:rPr lang="en-US" sz="2000" dirty="0" smtClean="0">
                <a:latin typeface="Arial Rounded MT Bold" panose="020F0704030504030204" pitchFamily="34" charset="0"/>
              </a:rPr>
              <a:t> 4</a:t>
            </a:r>
            <a:r>
              <a:rPr lang="id-ID" sz="2000" dirty="0" smtClean="0">
                <a:latin typeface="Arial Rounded MT Bold" panose="020F0704030504030204" pitchFamily="34" charset="0"/>
              </a:rPr>
              <a:t>.0</a:t>
            </a:r>
            <a:r>
              <a:rPr lang="en-US" sz="2000" dirty="0" smtClean="0">
                <a:latin typeface="Arial Rounded MT Bold" panose="020F0704030504030204" pitchFamily="34" charset="0"/>
              </a:rPr>
              <a:t/>
            </a:r>
            <a:br>
              <a:rPr lang="en-US" sz="2000" dirty="0" smtClean="0">
                <a:latin typeface="Arial Rounded MT Bold" panose="020F0704030504030204" pitchFamily="34" charset="0"/>
              </a:rPr>
            </a:br>
            <a:r>
              <a:rPr lang="en-US" sz="2000" dirty="0" err="1" smtClean="0">
                <a:latin typeface="Arial Rounded MT Bold" panose="020F0704030504030204" pitchFamily="34" charset="0"/>
              </a:rPr>
              <a:t>Peraturan</a:t>
            </a:r>
            <a:r>
              <a:rPr lang="en-US" sz="2000" dirty="0" smtClean="0">
                <a:latin typeface="Arial Rounded MT Bold" panose="020F0704030504030204" pitchFamily="34" charset="0"/>
              </a:rPr>
              <a:t> BAN PT No 2 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Tahun</a:t>
            </a:r>
            <a:r>
              <a:rPr lang="en-US" sz="2000" dirty="0" smtClean="0">
                <a:latin typeface="Arial Rounded MT Bold" panose="020F0704030504030204" pitchFamily="34" charset="0"/>
              </a:rPr>
              <a:t> 2019 (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Lampiran</a:t>
            </a:r>
            <a:r>
              <a:rPr lang="en-US" sz="2000" dirty="0" smtClean="0">
                <a:latin typeface="Arial Rounded MT Bold" panose="020F0704030504030204" pitchFamily="34" charset="0"/>
              </a:rPr>
              <a:t> 1 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dan</a:t>
            </a:r>
            <a:r>
              <a:rPr lang="en-US" sz="2000" dirty="0" smtClean="0">
                <a:latin typeface="Arial Rounded MT Bold" panose="020F0704030504030204" pitchFamily="34" charset="0"/>
              </a:rPr>
              <a:t> </a:t>
            </a:r>
            <a:r>
              <a:rPr lang="en-US" sz="2000" dirty="0" err="1" smtClean="0">
                <a:latin typeface="Arial Rounded MT Bold" panose="020F0704030504030204" pitchFamily="34" charset="0"/>
              </a:rPr>
              <a:t>Lampiran</a:t>
            </a:r>
            <a:r>
              <a:rPr lang="en-US" sz="2000" dirty="0" smtClean="0">
                <a:latin typeface="Arial Rounded MT Bold" panose="020F0704030504030204" pitchFamily="34" charset="0"/>
              </a:rPr>
              <a:t> II)</a:t>
            </a:r>
            <a:endParaRPr lang="en-US" sz="2000" dirty="0">
              <a:latin typeface="Arial Rounded MT Bold" panose="020F0704030504030204" pitchFamily="34" charset="0"/>
            </a:endParaRPr>
          </a:p>
        </p:txBody>
      </p:sp>
      <p:sp>
        <p:nvSpPr>
          <p:cNvPr id="9" name="Text Placeholder 5"/>
          <p:cNvSpPr>
            <a:spLocks noGrp="1"/>
          </p:cNvSpPr>
          <p:nvPr>
            <p:ph type="body" idx="1"/>
          </p:nvPr>
        </p:nvSpPr>
        <p:spPr>
          <a:xfrm>
            <a:off x="4572001" y="1114424"/>
            <a:ext cx="4391024" cy="514351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id-ID" sz="2000" dirty="0" smtClean="0"/>
              <a:t>2. Laporan Kinerja Program Studi (LKPS) </a:t>
            </a:r>
            <a:endParaRPr lang="en-US" sz="2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7116" y="1804740"/>
            <a:ext cx="3996183" cy="4862497"/>
          </a:xfrm>
          <a:prstGeom prst="rect">
            <a:avLst/>
          </a:prstGeom>
        </p:spPr>
      </p:pic>
      <p:cxnSp>
        <p:nvCxnSpPr>
          <p:cNvPr id="25" name="Straight Connector 24"/>
          <p:cNvCxnSpPr/>
          <p:nvPr/>
        </p:nvCxnSpPr>
        <p:spPr>
          <a:xfrm>
            <a:off x="4572000" y="863374"/>
            <a:ext cx="223320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805207" y="863374"/>
            <a:ext cx="0" cy="252000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5" idx="2"/>
          </p:cNvCxnSpPr>
          <p:nvPr/>
        </p:nvCxnSpPr>
        <p:spPr>
          <a:xfrm rot="5400000">
            <a:off x="4454309" y="739541"/>
            <a:ext cx="235382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 l="26367" t="29166" r="39063" b="14583"/>
          <a:stretch>
            <a:fillRect/>
          </a:stretch>
        </p:blipFill>
        <p:spPr bwMode="auto">
          <a:xfrm>
            <a:off x="214282" y="1928802"/>
            <a:ext cx="4214842" cy="38576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169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0868" y="86179"/>
            <a:ext cx="3555070" cy="2686314"/>
          </a:xfrm>
        </p:spPr>
        <p:txBody>
          <a:bodyPr>
            <a:noAutofit/>
          </a:bodyPr>
          <a:lstStyle/>
          <a:p>
            <a:pPr algn="r"/>
            <a:r>
              <a:rPr 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d-ID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Laporan </a:t>
            </a:r>
            <a:r>
              <a:rPr lang="id-ID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evaluasi </a:t>
            </a:r>
            <a:r>
              <a:rPr lang="id-ID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diri </a:t>
            </a:r>
            <a:r>
              <a:rPr lang="en-U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UPPS</a:t>
            </a:r>
            <a:endParaRPr lang="en-US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76226" y="751437"/>
            <a:ext cx="4943426" cy="1979234"/>
            <a:chOff x="336" y="480"/>
            <a:chExt cx="3072" cy="1056"/>
          </a:xfrm>
        </p:grpSpPr>
        <p:sp>
          <p:nvSpPr>
            <p:cNvPr id="269318" name="Rectangle 6"/>
            <p:cNvSpPr>
              <a:spLocks noChangeArrowheads="1"/>
            </p:cNvSpPr>
            <p:nvPr/>
          </p:nvSpPr>
          <p:spPr bwMode="auto">
            <a:xfrm>
              <a:off x="336" y="480"/>
              <a:ext cx="3072" cy="105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7226" name="Text Box 7"/>
            <p:cNvSpPr txBox="1">
              <a:spLocks noChangeArrowheads="1"/>
            </p:cNvSpPr>
            <p:nvPr/>
          </p:nvSpPr>
          <p:spPr bwMode="auto">
            <a:xfrm>
              <a:off x="399" y="677"/>
              <a:ext cx="922" cy="7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1400" u="sng" dirty="0" smtClean="0"/>
                <a:t>Makro</a:t>
              </a:r>
              <a:endParaRPr lang="en-US" sz="1200" u="sng" dirty="0"/>
            </a:p>
            <a:p>
              <a:pPr eaLnBrk="0" hangingPunct="0"/>
              <a:r>
                <a:rPr lang="en-US" sz="1200" i="1" dirty="0" err="1"/>
                <a:t>politik</a:t>
              </a:r>
              <a:r>
                <a:rPr lang="en-US" sz="1200" i="1" dirty="0"/>
                <a:t>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err="1" smtClean="0"/>
                <a:t>ekonomi</a:t>
              </a:r>
              <a:r>
                <a:rPr lang="en-US" sz="1200" i="1" dirty="0"/>
                <a:t>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err="1" smtClean="0"/>
                <a:t>kebijakan</a:t>
              </a:r>
              <a:r>
                <a:rPr lang="en-US" sz="1200" i="1" dirty="0"/>
                <a:t>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err="1" smtClean="0"/>
                <a:t>sosial</a:t>
              </a:r>
              <a:r>
                <a:rPr lang="en-US" sz="1200" i="1" dirty="0"/>
                <a:t>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err="1" smtClean="0"/>
                <a:t>budaya</a:t>
              </a:r>
              <a:r>
                <a:rPr lang="en-US" sz="1200" i="1" dirty="0"/>
                <a:t>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err="1" smtClean="0"/>
                <a:t>perkembangan</a:t>
              </a:r>
              <a:r>
                <a:rPr lang="en-US" sz="1200" i="1" dirty="0" smtClean="0"/>
                <a:t> </a:t>
              </a:r>
              <a:r>
                <a:rPr lang="en-US" sz="1200" i="1" dirty="0" err="1" smtClean="0"/>
                <a:t>i</a:t>
              </a:r>
              <a:r>
                <a:rPr lang="id-ID" sz="1200" i="1" dirty="0" smtClean="0"/>
                <a:t>ptek</a:t>
              </a:r>
              <a:endParaRPr lang="en-US" sz="1200" i="1" dirty="0"/>
            </a:p>
          </p:txBody>
        </p:sp>
        <p:sp>
          <p:nvSpPr>
            <p:cNvPr id="7227" name="Text Box 8"/>
            <p:cNvSpPr txBox="1">
              <a:spLocks noChangeArrowheads="1"/>
            </p:cNvSpPr>
            <p:nvPr/>
          </p:nvSpPr>
          <p:spPr bwMode="auto">
            <a:xfrm>
              <a:off x="1328" y="676"/>
              <a:ext cx="2065" cy="8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1400" u="sng" dirty="0" smtClean="0"/>
                <a:t>Mikro</a:t>
              </a:r>
              <a:endParaRPr lang="en-US" sz="1200" u="sng" dirty="0"/>
            </a:p>
            <a:p>
              <a:pPr eaLnBrk="0" hangingPunct="0"/>
              <a:r>
                <a:rPr lang="en-US" sz="1200" i="1" dirty="0" err="1"/>
                <a:t>pesaing</a:t>
              </a:r>
              <a:r>
                <a:rPr lang="en-US" sz="1200" i="1" dirty="0"/>
                <a:t>, </a:t>
              </a:r>
              <a:r>
                <a:rPr lang="en-US" sz="1200" i="1" dirty="0" err="1" smtClean="0"/>
                <a:t>pengguna</a:t>
              </a:r>
              <a:r>
                <a:rPr lang="en-US" sz="1200" i="1" dirty="0" smtClean="0"/>
                <a:t> </a:t>
              </a:r>
              <a:r>
                <a:rPr lang="en-US" sz="1200" i="1" dirty="0" err="1"/>
                <a:t>lulusan</a:t>
              </a:r>
              <a:r>
                <a:rPr lang="en-US" sz="1200" i="1" dirty="0"/>
                <a:t>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err="1" smtClean="0"/>
                <a:t>sumber</a:t>
              </a:r>
              <a:r>
                <a:rPr lang="en-US" sz="1200" i="1" dirty="0" smtClean="0"/>
                <a:t> </a:t>
              </a:r>
              <a:r>
                <a:rPr lang="en-US" sz="1200" i="1" dirty="0" err="1"/>
                <a:t>calon</a:t>
              </a:r>
              <a:r>
                <a:rPr lang="en-US" sz="1200" i="1" dirty="0"/>
                <a:t> </a:t>
              </a:r>
              <a:r>
                <a:rPr lang="en-US" sz="1200" i="1" dirty="0" err="1"/>
                <a:t>mahasiswa</a:t>
              </a:r>
              <a:r>
                <a:rPr lang="en-US" sz="1200" i="1" dirty="0"/>
                <a:t>, </a:t>
              </a:r>
              <a:r>
                <a:rPr lang="en-US" sz="1200" i="1" dirty="0" err="1" smtClean="0"/>
                <a:t>sumber</a:t>
              </a:r>
              <a:r>
                <a:rPr lang="en-US" sz="1200" i="1" dirty="0" smtClean="0"/>
                <a:t> </a:t>
              </a:r>
              <a:r>
                <a:rPr lang="en-US" sz="1200" i="1" dirty="0" err="1"/>
                <a:t>calon</a:t>
              </a:r>
              <a:r>
                <a:rPr lang="en-US" sz="1200" i="1" dirty="0"/>
                <a:t> </a:t>
              </a:r>
              <a:r>
                <a:rPr lang="en-US" sz="1200" i="1" dirty="0" err="1"/>
                <a:t>dosen</a:t>
              </a:r>
              <a:r>
                <a:rPr lang="en-US" sz="1200" i="1" dirty="0"/>
                <a:t>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err="1" smtClean="0"/>
                <a:t>sumber</a:t>
              </a:r>
              <a:r>
                <a:rPr lang="en-US" sz="1200" i="1" dirty="0" smtClean="0"/>
                <a:t> </a:t>
              </a:r>
              <a:r>
                <a:rPr lang="en-US" sz="1200" i="1" dirty="0" err="1"/>
                <a:t>tenaga</a:t>
              </a:r>
              <a:r>
                <a:rPr lang="en-US" sz="1200" i="1" dirty="0"/>
                <a:t> </a:t>
              </a:r>
              <a:r>
                <a:rPr lang="en-US" sz="1200" i="1" dirty="0" err="1"/>
                <a:t>kependidikan</a:t>
              </a:r>
              <a:r>
                <a:rPr lang="en-US" sz="1200" i="1" dirty="0"/>
                <a:t>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smtClean="0"/>
                <a:t>e-Learning</a:t>
              </a:r>
              <a:r>
                <a:rPr lang="en-US" sz="1200" i="1" dirty="0"/>
                <a:t>, </a:t>
              </a:r>
              <a:r>
                <a:rPr lang="en-US" sz="1200" i="1" dirty="0" err="1" smtClean="0"/>
                <a:t>pendidikan</a:t>
              </a:r>
              <a:r>
                <a:rPr lang="en-US" sz="1200" i="1" dirty="0" smtClean="0"/>
                <a:t> </a:t>
              </a:r>
              <a:r>
                <a:rPr lang="en-US" sz="1200" i="1" dirty="0" err="1"/>
                <a:t>jarak</a:t>
              </a:r>
              <a:r>
                <a:rPr lang="en-US" sz="1200" i="1" dirty="0"/>
                <a:t> </a:t>
              </a:r>
              <a:r>
                <a:rPr lang="en-US" sz="1200" i="1" dirty="0" err="1"/>
                <a:t>jauh</a:t>
              </a:r>
              <a:r>
                <a:rPr lang="en-US" sz="1200" i="1" dirty="0"/>
                <a:t>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smtClean="0"/>
                <a:t>Open </a:t>
              </a:r>
              <a:r>
                <a:rPr lang="en-US" sz="1200" i="1" dirty="0"/>
                <a:t>Course Ware (OCW),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err="1" smtClean="0"/>
                <a:t>kebutuhan</a:t>
              </a:r>
              <a:r>
                <a:rPr lang="en-US" sz="1200" i="1" dirty="0" smtClean="0"/>
                <a:t> </a:t>
              </a:r>
              <a:r>
                <a:rPr lang="en-US" sz="1200" i="1" dirty="0" err="1"/>
                <a:t>dunia</a:t>
              </a:r>
              <a:r>
                <a:rPr lang="en-US" sz="1200" i="1" dirty="0"/>
                <a:t> </a:t>
              </a:r>
              <a:r>
                <a:rPr lang="en-US" sz="1200" i="1" dirty="0" err="1"/>
                <a:t>usaha</a:t>
              </a:r>
              <a:r>
                <a:rPr lang="en-US" sz="1200" i="1" dirty="0"/>
                <a:t>/</a:t>
              </a:r>
              <a:r>
                <a:rPr lang="en-US" sz="1200" i="1" dirty="0" err="1"/>
                <a:t>industri</a:t>
              </a:r>
              <a:r>
                <a:rPr lang="en-US" sz="1200" i="1" dirty="0"/>
                <a:t> </a:t>
              </a:r>
              <a:r>
                <a:rPr lang="en-US" sz="1200" i="1" dirty="0" err="1"/>
                <a:t>dan</a:t>
              </a:r>
              <a:r>
                <a:rPr lang="en-US" sz="1200" i="1" dirty="0"/>
                <a:t> </a:t>
              </a:r>
              <a:r>
                <a:rPr lang="en-US" sz="1200" i="1" dirty="0" err="1"/>
                <a:t>masyarakat</a:t>
              </a:r>
              <a:r>
                <a:rPr lang="en-US" sz="1200" i="1" dirty="0"/>
                <a:t>, </a:t>
              </a:r>
              <a:endParaRPr lang="id-ID" sz="1200" i="1" dirty="0" smtClean="0"/>
            </a:p>
            <a:p>
              <a:pPr eaLnBrk="0" hangingPunct="0"/>
              <a:r>
                <a:rPr lang="en-US" sz="1200" i="1" dirty="0" err="1" smtClean="0"/>
                <a:t>mitra</a:t>
              </a:r>
              <a:r>
                <a:rPr lang="en-US" sz="1200" i="1" dirty="0"/>
                <a:t>, </a:t>
              </a:r>
              <a:r>
                <a:rPr lang="en-US" sz="1200" i="1" dirty="0" err="1"/>
                <a:t>dan</a:t>
              </a:r>
              <a:r>
                <a:rPr lang="en-US" sz="1200" i="1" dirty="0"/>
                <a:t> </a:t>
              </a:r>
              <a:r>
                <a:rPr lang="en-US" sz="1200" i="1" dirty="0" err="1"/>
                <a:t>aliansi</a:t>
              </a:r>
              <a:endParaRPr lang="en-US" sz="1200" b="0" dirty="0"/>
            </a:p>
          </p:txBody>
        </p:sp>
        <p:sp>
          <p:nvSpPr>
            <p:cNvPr id="7229" name="Text Box 10"/>
            <p:cNvSpPr txBox="1">
              <a:spLocks noChangeArrowheads="1"/>
            </p:cNvSpPr>
            <p:nvPr/>
          </p:nvSpPr>
          <p:spPr bwMode="auto">
            <a:xfrm>
              <a:off x="368" y="496"/>
              <a:ext cx="3003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id-ID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Lingkungan Eksternal</a:t>
              </a:r>
              <a:r>
                <a:rPr lang="en-US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sz="1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en-US" sz="1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Lo</a:t>
              </a:r>
              <a:r>
                <a:rPr lang="id-ID" sz="1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k</a:t>
              </a:r>
              <a:r>
                <a:rPr lang="en-US" sz="1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</a:t>
              </a:r>
              <a:r>
                <a:rPr lang="en-US" sz="1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en-US" sz="1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Na</a:t>
              </a:r>
              <a:r>
                <a:rPr lang="id-ID" sz="1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sz="14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ional</a:t>
              </a:r>
              <a:r>
                <a:rPr lang="en-US" sz="1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id-ID" sz="1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Internasional</a:t>
              </a:r>
              <a:r>
                <a:rPr lang="en-US" sz="1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4" name="Group 65"/>
          <p:cNvGrpSpPr>
            <a:grpSpLocks/>
          </p:cNvGrpSpPr>
          <p:nvPr/>
        </p:nvGrpSpPr>
        <p:grpSpPr bwMode="auto">
          <a:xfrm>
            <a:off x="187721" y="4903571"/>
            <a:ext cx="4055413" cy="1668701"/>
            <a:chOff x="304" y="3129"/>
            <a:chExt cx="3296" cy="1235"/>
          </a:xfrm>
        </p:grpSpPr>
        <p:sp>
          <p:nvSpPr>
            <p:cNvPr id="269324" name="Rectangle 12"/>
            <p:cNvSpPr>
              <a:spLocks noChangeArrowheads="1"/>
            </p:cNvSpPr>
            <p:nvPr/>
          </p:nvSpPr>
          <p:spPr bwMode="auto">
            <a:xfrm>
              <a:off x="304" y="3134"/>
              <a:ext cx="3296" cy="123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7224" name="Text Box 14"/>
            <p:cNvSpPr txBox="1">
              <a:spLocks noChangeArrowheads="1"/>
            </p:cNvSpPr>
            <p:nvPr/>
          </p:nvSpPr>
          <p:spPr bwMode="auto">
            <a:xfrm>
              <a:off x="324" y="3129"/>
              <a:ext cx="3216" cy="1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id-ID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Lingkungan Internal</a:t>
              </a:r>
              <a:r>
                <a:rPr lang="id-ID" sz="14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(9 kriteria akreditasi)</a:t>
              </a:r>
            </a:p>
            <a:p>
              <a:pPr eaLnBrk="0" hangingPunct="0"/>
              <a:r>
                <a:rPr lang="en-US" sz="1200" dirty="0" smtClean="0"/>
                <a:t>1</a:t>
              </a:r>
              <a:r>
                <a:rPr lang="en-US" sz="1200" dirty="0"/>
                <a:t>) </a:t>
              </a:r>
              <a:r>
                <a:rPr lang="en-US" sz="1200" dirty="0" err="1"/>
                <a:t>Visi</a:t>
              </a:r>
              <a:r>
                <a:rPr lang="en-US" sz="1200" dirty="0"/>
                <a:t>, </a:t>
              </a:r>
              <a:r>
                <a:rPr lang="en-US" sz="1200" dirty="0" err="1"/>
                <a:t>Misi</a:t>
              </a:r>
              <a:r>
                <a:rPr lang="en-US" sz="1200" dirty="0"/>
                <a:t>, </a:t>
              </a:r>
              <a:r>
                <a:rPr lang="en-US" sz="1200" dirty="0" err="1"/>
                <a:t>Tujuan</a:t>
              </a:r>
              <a:r>
                <a:rPr lang="en-US" sz="1200" dirty="0"/>
                <a:t>, </a:t>
              </a:r>
              <a:r>
                <a:rPr lang="en-US" sz="1200" dirty="0" err="1"/>
                <a:t>dan</a:t>
              </a:r>
              <a:r>
                <a:rPr lang="en-US" sz="1200" dirty="0"/>
                <a:t> </a:t>
              </a:r>
              <a:r>
                <a:rPr lang="en-US" sz="1200" dirty="0" err="1"/>
                <a:t>Strategi</a:t>
              </a:r>
              <a:r>
                <a:rPr lang="en-US" sz="1200" dirty="0"/>
                <a:t>, 2) Tata </a:t>
              </a:r>
              <a:r>
                <a:rPr lang="en-US" sz="1200" dirty="0" err="1"/>
                <a:t>Pamong</a:t>
              </a:r>
              <a:r>
                <a:rPr lang="en-US" sz="1200" dirty="0"/>
                <a:t>, Tata </a:t>
              </a:r>
              <a:r>
                <a:rPr lang="en-US" sz="1200" dirty="0" err="1"/>
                <a:t>Kelola</a:t>
              </a:r>
              <a:r>
                <a:rPr lang="en-US" sz="1200" dirty="0"/>
                <a:t>, </a:t>
              </a:r>
              <a:r>
                <a:rPr lang="en-US" sz="1200" dirty="0" err="1"/>
                <a:t>dan</a:t>
              </a:r>
              <a:r>
                <a:rPr lang="en-US" sz="1200" dirty="0"/>
                <a:t> </a:t>
              </a:r>
              <a:r>
                <a:rPr lang="en-US" sz="1200" dirty="0" err="1"/>
                <a:t>Kerjasama</a:t>
              </a:r>
              <a:r>
                <a:rPr lang="en-US" sz="1200" dirty="0"/>
                <a:t>, 3) </a:t>
              </a:r>
              <a:r>
                <a:rPr lang="en-US" sz="1200" dirty="0" err="1"/>
                <a:t>Mahasiswa</a:t>
              </a:r>
              <a:r>
                <a:rPr lang="en-US" sz="1200" dirty="0"/>
                <a:t>, 4) </a:t>
              </a:r>
              <a:r>
                <a:rPr lang="en-US" sz="1200" dirty="0" err="1"/>
                <a:t>Sumber</a:t>
              </a:r>
              <a:r>
                <a:rPr lang="en-US" sz="1200" dirty="0"/>
                <a:t> </a:t>
              </a:r>
              <a:r>
                <a:rPr lang="en-US" sz="1200" dirty="0" err="1"/>
                <a:t>Daya</a:t>
              </a:r>
              <a:r>
                <a:rPr lang="en-US" sz="1200" dirty="0"/>
                <a:t> </a:t>
              </a:r>
              <a:r>
                <a:rPr lang="en-US" sz="1200" dirty="0" err="1"/>
                <a:t>Manusia</a:t>
              </a:r>
              <a:r>
                <a:rPr lang="en-US" sz="1200" dirty="0"/>
                <a:t>, 5) </a:t>
              </a:r>
              <a:r>
                <a:rPr lang="en-US" sz="1200" dirty="0" err="1"/>
                <a:t>Keuangan</a:t>
              </a:r>
              <a:r>
                <a:rPr lang="en-US" sz="1200" dirty="0"/>
                <a:t>, </a:t>
              </a:r>
              <a:r>
                <a:rPr lang="en-US" sz="1200" dirty="0" err="1"/>
                <a:t>Sarana</a:t>
              </a:r>
              <a:r>
                <a:rPr lang="en-US" sz="1200" dirty="0"/>
                <a:t>, </a:t>
              </a:r>
              <a:r>
                <a:rPr lang="en-US" sz="1200" dirty="0" err="1"/>
                <a:t>dan</a:t>
              </a:r>
              <a:r>
                <a:rPr lang="en-US" sz="1200" dirty="0"/>
                <a:t> </a:t>
              </a:r>
              <a:r>
                <a:rPr lang="en-US" sz="1200" dirty="0" err="1"/>
                <a:t>Prasarana</a:t>
              </a:r>
              <a:r>
                <a:rPr lang="en-US" sz="1200" dirty="0"/>
                <a:t>, 6) </a:t>
              </a:r>
              <a:r>
                <a:rPr lang="en-US" sz="1200" dirty="0" err="1"/>
                <a:t>Pendidikan</a:t>
              </a:r>
              <a:r>
                <a:rPr lang="en-US" sz="1200" dirty="0"/>
                <a:t>, 7) </a:t>
              </a:r>
              <a:r>
                <a:rPr lang="en-US" sz="1200" dirty="0" err="1"/>
                <a:t>Penelitian</a:t>
              </a:r>
              <a:r>
                <a:rPr lang="en-US" sz="1200" dirty="0"/>
                <a:t>, 8) </a:t>
              </a:r>
              <a:r>
                <a:rPr lang="en-US" sz="1200" dirty="0" err="1"/>
                <a:t>Pengabdian</a:t>
              </a:r>
              <a:r>
                <a:rPr lang="en-US" sz="1200" dirty="0"/>
                <a:t> </a:t>
              </a:r>
              <a:r>
                <a:rPr lang="en-US" sz="1200" dirty="0" err="1"/>
                <a:t>kepada</a:t>
              </a:r>
              <a:r>
                <a:rPr lang="en-US" sz="1200" dirty="0"/>
                <a:t> </a:t>
              </a:r>
              <a:r>
                <a:rPr lang="en-US" sz="1200" dirty="0" err="1"/>
                <a:t>Masyarakat</a:t>
              </a:r>
              <a:r>
                <a:rPr lang="en-US" sz="1200" dirty="0"/>
                <a:t>, </a:t>
              </a:r>
              <a:r>
                <a:rPr lang="en-US" sz="1200" dirty="0" err="1"/>
                <a:t>dan</a:t>
              </a:r>
              <a:r>
                <a:rPr lang="en-US" sz="1200" dirty="0"/>
                <a:t> 9) </a:t>
              </a:r>
              <a:r>
                <a:rPr lang="en-US" sz="1200" dirty="0" err="1"/>
                <a:t>Luaran</a:t>
              </a:r>
              <a:r>
                <a:rPr lang="en-US" sz="1200" dirty="0"/>
                <a:t> </a:t>
              </a:r>
              <a:r>
                <a:rPr lang="en-US" sz="1200" dirty="0" err="1"/>
                <a:t>dan</a:t>
              </a:r>
              <a:r>
                <a:rPr lang="en-US" sz="1200" dirty="0"/>
                <a:t> </a:t>
              </a:r>
              <a:r>
                <a:rPr lang="en-US" sz="1200" dirty="0" err="1"/>
                <a:t>Capaian</a:t>
              </a:r>
              <a:r>
                <a:rPr lang="en-US" sz="1200" dirty="0"/>
                <a:t> </a:t>
              </a:r>
              <a:r>
                <a:rPr lang="en-US" sz="1200" dirty="0" err="1"/>
                <a:t>Tridharma</a:t>
              </a:r>
              <a:r>
                <a:rPr lang="en-US" sz="1200" dirty="0"/>
                <a:t>.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2851682" y="3153336"/>
            <a:ext cx="1153483" cy="1061482"/>
            <a:chOff x="2112" y="2112"/>
            <a:chExt cx="880" cy="576"/>
          </a:xfrm>
        </p:grpSpPr>
        <p:sp>
          <p:nvSpPr>
            <p:cNvPr id="269333" name="Rectangle 21"/>
            <p:cNvSpPr>
              <a:spLocks noChangeArrowheads="1"/>
            </p:cNvSpPr>
            <p:nvPr/>
          </p:nvSpPr>
          <p:spPr bwMode="auto">
            <a:xfrm>
              <a:off x="2112" y="2112"/>
              <a:ext cx="816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 b="1" dirty="0"/>
            </a:p>
          </p:txBody>
        </p:sp>
        <p:sp>
          <p:nvSpPr>
            <p:cNvPr id="7220" name="Text Box 22"/>
            <p:cNvSpPr txBox="1">
              <a:spLocks noChangeArrowheads="1"/>
            </p:cNvSpPr>
            <p:nvPr/>
          </p:nvSpPr>
          <p:spPr bwMode="auto">
            <a:xfrm>
              <a:off x="2188" y="2170"/>
              <a:ext cx="804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400" b="1" dirty="0" err="1" smtClean="0"/>
                <a:t>Evalua</a:t>
              </a:r>
              <a:r>
                <a:rPr lang="id-ID" sz="1400" b="1" dirty="0" smtClean="0"/>
                <a:t>si</a:t>
              </a:r>
              <a:endParaRPr lang="en-US" sz="1400" b="1" dirty="0"/>
            </a:p>
            <a:p>
              <a:pPr algn="ctr" eaLnBrk="0" hangingPunct="0"/>
              <a:r>
                <a:rPr lang="en-US" sz="1400" b="1" dirty="0" smtClean="0"/>
                <a:t>Anal</a:t>
              </a:r>
              <a:r>
                <a:rPr lang="id-ID" sz="1400" b="1" dirty="0" smtClean="0"/>
                <a:t>i</a:t>
              </a:r>
              <a:r>
                <a:rPr lang="en-US" sz="1400" b="1" dirty="0" smtClean="0"/>
                <a:t>sis</a:t>
              </a:r>
              <a:endParaRPr lang="en-US" sz="1400" b="1" dirty="0"/>
            </a:p>
            <a:p>
              <a:pPr algn="ctr" eaLnBrk="0" hangingPunct="0"/>
              <a:r>
                <a:rPr lang="en-US" sz="1400" b="1" dirty="0" err="1" smtClean="0"/>
                <a:t>Interpreta</a:t>
              </a:r>
              <a:r>
                <a:rPr lang="id-ID" sz="1400" b="1" dirty="0" smtClean="0"/>
                <a:t>si</a:t>
              </a:r>
              <a:endParaRPr lang="en-US" b="1" dirty="0"/>
            </a:p>
          </p:txBody>
        </p:sp>
      </p:grpSp>
      <p:sp>
        <p:nvSpPr>
          <p:cNvPr id="7179" name="AutoShape 25"/>
          <p:cNvSpPr>
            <a:spLocks noChangeArrowheads="1"/>
          </p:cNvSpPr>
          <p:nvPr/>
        </p:nvSpPr>
        <p:spPr bwMode="auto">
          <a:xfrm rot="5400000" flipV="1">
            <a:off x="3279571" y="2567983"/>
            <a:ext cx="310016" cy="838200"/>
          </a:xfrm>
          <a:prstGeom prst="rightArrow">
            <a:avLst>
              <a:gd name="adj1" fmla="val 47731"/>
              <a:gd name="adj2" fmla="val 65972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59" name="AutoShape 24"/>
          <p:cNvSpPr>
            <a:spLocks noChangeArrowheads="1"/>
          </p:cNvSpPr>
          <p:nvPr/>
        </p:nvSpPr>
        <p:spPr bwMode="auto">
          <a:xfrm rot="-5400000">
            <a:off x="3139861" y="4026258"/>
            <a:ext cx="461079" cy="838200"/>
          </a:xfrm>
          <a:prstGeom prst="rightArrow">
            <a:avLst>
              <a:gd name="adj1" fmla="val 47731"/>
              <a:gd name="adj2" fmla="val 65972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" name="Right Arrow 1"/>
          <p:cNvSpPr/>
          <p:nvPr/>
        </p:nvSpPr>
        <p:spPr>
          <a:xfrm>
            <a:off x="2597522" y="3266413"/>
            <a:ext cx="216000" cy="729561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62898" y="2917834"/>
            <a:ext cx="2502533" cy="1868488"/>
            <a:chOff x="300" y="3059"/>
            <a:chExt cx="3205" cy="1955"/>
          </a:xfrm>
        </p:grpSpPr>
        <p:sp>
          <p:nvSpPr>
            <p:cNvPr id="67" name="Rectangle 12"/>
            <p:cNvSpPr>
              <a:spLocks noChangeArrowheads="1"/>
            </p:cNvSpPr>
            <p:nvPr/>
          </p:nvSpPr>
          <p:spPr bwMode="auto">
            <a:xfrm>
              <a:off x="300" y="3059"/>
              <a:ext cx="3089" cy="19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68" name="Text Box 14"/>
            <p:cNvSpPr txBox="1">
              <a:spLocks noChangeArrowheads="1"/>
            </p:cNvSpPr>
            <p:nvPr/>
          </p:nvSpPr>
          <p:spPr bwMode="auto">
            <a:xfrm>
              <a:off x="324" y="3142"/>
              <a:ext cx="3181" cy="17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/>
              <a:r>
                <a:rPr lang="id-ID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Profil </a:t>
              </a:r>
              <a:r>
                <a:rPr lang="en-US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UPPS </a:t>
              </a:r>
              <a:r>
                <a:rPr lang="en-US" sz="20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dan</a:t>
              </a:r>
              <a:r>
                <a:rPr lang="en-US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PS</a:t>
              </a:r>
              <a:endParaRPr lang="id-ID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eaLnBrk="0" hangingPunct="0"/>
              <a:r>
                <a:rPr lang="id-ID" sz="1200" dirty="0" smtClean="0"/>
                <a:t>Sejarah; visi, misi, tujuan, dan tata nilai; Organisasi dan tata kerja; Mahasiswa dan lulusan; Dosen dan tenaga kependidikan; Keuangan, sarana dan prasarana; Sistem penjaminan mutu; Kinerja institusi</a:t>
              </a:r>
              <a:endParaRPr lang="en-US" sz="1200" dirty="0"/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3959428" y="3286124"/>
            <a:ext cx="1255513" cy="1384301"/>
            <a:chOff x="1824" y="2076"/>
            <a:chExt cx="756" cy="872"/>
          </a:xfrm>
        </p:grpSpPr>
        <p:grpSp>
          <p:nvGrpSpPr>
            <p:cNvPr id="8" name="Group 27"/>
            <p:cNvGrpSpPr>
              <a:grpSpLocks/>
            </p:cNvGrpSpPr>
            <p:nvPr/>
          </p:nvGrpSpPr>
          <p:grpSpPr bwMode="auto">
            <a:xfrm>
              <a:off x="2035" y="2076"/>
              <a:ext cx="545" cy="872"/>
              <a:chOff x="4303" y="2448"/>
              <a:chExt cx="545" cy="872"/>
            </a:xfrm>
          </p:grpSpPr>
          <p:sp>
            <p:nvSpPr>
              <p:cNvPr id="72" name="AutoShape 28"/>
              <p:cNvSpPr>
                <a:spLocks noChangeArrowheads="1"/>
              </p:cNvSpPr>
              <p:nvPr/>
            </p:nvSpPr>
            <p:spPr bwMode="auto">
              <a:xfrm>
                <a:off x="4303" y="2448"/>
                <a:ext cx="524" cy="432"/>
              </a:xfrm>
              <a:prstGeom prst="roundRect">
                <a:avLst>
                  <a:gd name="adj" fmla="val 16667"/>
                </a:avLst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3" name="Text Box 29"/>
              <p:cNvSpPr txBox="1">
                <a:spLocks noChangeArrowheads="1"/>
              </p:cNvSpPr>
              <p:nvPr/>
            </p:nvSpPr>
            <p:spPr bwMode="auto">
              <a:xfrm>
                <a:off x="4319" y="2448"/>
                <a:ext cx="529" cy="8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id-ID" sz="1400" dirty="0" smtClean="0"/>
                  <a:t>Analisis Capaian Kinerja</a:t>
                </a:r>
                <a:endParaRPr lang="en-US" sz="1400" dirty="0"/>
              </a:p>
            </p:txBody>
          </p:sp>
        </p:grpSp>
        <p:sp>
          <p:nvSpPr>
            <p:cNvPr id="71" name="AutoShape 30"/>
            <p:cNvSpPr>
              <a:spLocks noChangeArrowheads="1"/>
            </p:cNvSpPr>
            <p:nvPr/>
          </p:nvSpPr>
          <p:spPr bwMode="auto">
            <a:xfrm>
              <a:off x="1824" y="2196"/>
              <a:ext cx="192" cy="19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5152220" y="3241442"/>
            <a:ext cx="1348606" cy="901938"/>
            <a:chOff x="2711" y="2070"/>
            <a:chExt cx="863" cy="465"/>
          </a:xfrm>
        </p:grpSpPr>
        <p:grpSp>
          <p:nvGrpSpPr>
            <p:cNvPr id="10" name="Group 32"/>
            <p:cNvGrpSpPr>
              <a:grpSpLocks/>
            </p:cNvGrpSpPr>
            <p:nvPr/>
          </p:nvGrpSpPr>
          <p:grpSpPr bwMode="auto">
            <a:xfrm>
              <a:off x="2845" y="2070"/>
              <a:ext cx="729" cy="465"/>
              <a:chOff x="4153" y="2442"/>
              <a:chExt cx="729" cy="465"/>
            </a:xfrm>
          </p:grpSpPr>
          <p:sp>
            <p:nvSpPr>
              <p:cNvPr id="77" name="AutoShape 33"/>
              <p:cNvSpPr>
                <a:spLocks noChangeArrowheads="1"/>
              </p:cNvSpPr>
              <p:nvPr/>
            </p:nvSpPr>
            <p:spPr bwMode="auto">
              <a:xfrm>
                <a:off x="4204" y="2449"/>
                <a:ext cx="678" cy="432"/>
              </a:xfrm>
              <a:prstGeom prst="roundRect">
                <a:avLst>
                  <a:gd name="adj" fmla="val 16667"/>
                </a:avLst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78" name="Text Box 34"/>
              <p:cNvSpPr txBox="1">
                <a:spLocks noChangeArrowheads="1"/>
              </p:cNvSpPr>
              <p:nvPr/>
            </p:nvSpPr>
            <p:spPr bwMode="auto">
              <a:xfrm>
                <a:off x="4153" y="2442"/>
                <a:ext cx="687" cy="4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fi-FI" sz="1400" dirty="0"/>
                  <a:t>Analisis </a:t>
                </a:r>
                <a:r>
                  <a:rPr lang="fi-FI" sz="1400" dirty="0" smtClean="0"/>
                  <a:t>SWOT</a:t>
                </a:r>
                <a:r>
                  <a:rPr lang="id-ID" sz="1400" dirty="0" smtClean="0"/>
                  <a:t>/</a:t>
                </a:r>
                <a:r>
                  <a:rPr lang="fi-FI" sz="1400" dirty="0" smtClean="0"/>
                  <a:t> </a:t>
                </a:r>
                <a:r>
                  <a:rPr lang="fi-FI" sz="1400" dirty="0"/>
                  <a:t>analisis </a:t>
                </a:r>
                <a:r>
                  <a:rPr lang="fi-FI" sz="1400" dirty="0" smtClean="0"/>
                  <a:t>lain</a:t>
                </a:r>
                <a:endParaRPr lang="en-US" sz="1400" dirty="0"/>
              </a:p>
            </p:txBody>
          </p:sp>
        </p:grpSp>
        <p:sp>
          <p:nvSpPr>
            <p:cNvPr id="76" name="AutoShape 35"/>
            <p:cNvSpPr>
              <a:spLocks noChangeArrowheads="1"/>
            </p:cNvSpPr>
            <p:nvPr/>
          </p:nvSpPr>
          <p:spPr bwMode="auto">
            <a:xfrm>
              <a:off x="2711" y="2207"/>
              <a:ext cx="192" cy="19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6549769" y="3246859"/>
            <a:ext cx="1174750" cy="796301"/>
            <a:chOff x="3744" y="2076"/>
            <a:chExt cx="740" cy="453"/>
          </a:xfrm>
        </p:grpSpPr>
        <p:grpSp>
          <p:nvGrpSpPr>
            <p:cNvPr id="12" name="Group 37"/>
            <p:cNvGrpSpPr>
              <a:grpSpLocks/>
            </p:cNvGrpSpPr>
            <p:nvPr/>
          </p:nvGrpSpPr>
          <p:grpSpPr bwMode="auto">
            <a:xfrm>
              <a:off x="3840" y="2076"/>
              <a:ext cx="644" cy="453"/>
              <a:chOff x="4188" y="2448"/>
              <a:chExt cx="644" cy="453"/>
            </a:xfrm>
          </p:grpSpPr>
          <p:sp>
            <p:nvSpPr>
              <p:cNvPr id="83" name="AutoShape 38"/>
              <p:cNvSpPr>
                <a:spLocks noChangeArrowheads="1"/>
              </p:cNvSpPr>
              <p:nvPr/>
            </p:nvSpPr>
            <p:spPr bwMode="auto">
              <a:xfrm>
                <a:off x="4260" y="2448"/>
                <a:ext cx="548" cy="432"/>
              </a:xfrm>
              <a:prstGeom prst="roundRect">
                <a:avLst>
                  <a:gd name="adj" fmla="val 16667"/>
                </a:avLst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84" name="Text Box 39"/>
              <p:cNvSpPr txBox="1">
                <a:spLocks noChangeArrowheads="1"/>
              </p:cNvSpPr>
              <p:nvPr/>
            </p:nvSpPr>
            <p:spPr bwMode="auto">
              <a:xfrm>
                <a:off x="4188" y="2481"/>
                <a:ext cx="644" cy="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id-ID" sz="1400"/>
                  <a:t>Strategi </a:t>
                </a:r>
                <a:r>
                  <a:rPr lang="id-ID" sz="1400" smtClean="0"/>
                  <a:t>Pengembangan</a:t>
                </a:r>
                <a:r>
                  <a:rPr lang="en-US" sz="1400" smtClean="0"/>
                  <a:t> PS</a:t>
                </a:r>
                <a:endParaRPr lang="en-US" sz="1400" dirty="0"/>
              </a:p>
            </p:txBody>
          </p:sp>
        </p:grpSp>
        <p:sp>
          <p:nvSpPr>
            <p:cNvPr id="82" name="AutoShape 40"/>
            <p:cNvSpPr>
              <a:spLocks noChangeArrowheads="1"/>
            </p:cNvSpPr>
            <p:nvPr/>
          </p:nvSpPr>
          <p:spPr bwMode="auto">
            <a:xfrm>
              <a:off x="3744" y="2196"/>
              <a:ext cx="192" cy="19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grpSp>
        <p:nvGrpSpPr>
          <p:cNvPr id="13" name="Group 41"/>
          <p:cNvGrpSpPr>
            <a:grpSpLocks/>
          </p:cNvGrpSpPr>
          <p:nvPr/>
        </p:nvGrpSpPr>
        <p:grpSpPr bwMode="auto">
          <a:xfrm>
            <a:off x="7810075" y="3272834"/>
            <a:ext cx="1249632" cy="842963"/>
            <a:chOff x="4719" y="2043"/>
            <a:chExt cx="741" cy="531"/>
          </a:xfrm>
        </p:grpSpPr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4890" y="2043"/>
              <a:ext cx="570" cy="531"/>
              <a:chOff x="4278" y="2415"/>
              <a:chExt cx="570" cy="531"/>
            </a:xfrm>
          </p:grpSpPr>
          <p:sp>
            <p:nvSpPr>
              <p:cNvPr id="88" name="AutoShape 43"/>
              <p:cNvSpPr>
                <a:spLocks noChangeArrowheads="1"/>
              </p:cNvSpPr>
              <p:nvPr/>
            </p:nvSpPr>
            <p:spPr bwMode="auto">
              <a:xfrm>
                <a:off x="4278" y="2415"/>
                <a:ext cx="564" cy="501"/>
              </a:xfrm>
              <a:prstGeom prst="roundRect">
                <a:avLst>
                  <a:gd name="adj" fmla="val 16667"/>
                </a:avLst>
              </a:prstGeom>
              <a:solidFill>
                <a:srgbClr val="EAEAE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eaLnBrk="0" hangingPunct="0"/>
                <a:endParaRPr lang="en-US"/>
              </a:p>
            </p:txBody>
          </p:sp>
          <p:sp>
            <p:nvSpPr>
              <p:cNvPr id="89" name="Text Box 44"/>
              <p:cNvSpPr txBox="1">
                <a:spLocks noChangeArrowheads="1"/>
              </p:cNvSpPr>
              <p:nvPr/>
            </p:nvSpPr>
            <p:spPr bwMode="auto">
              <a:xfrm>
                <a:off x="4290" y="2481"/>
                <a:ext cx="558" cy="4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id-ID" sz="1400" dirty="0" smtClean="0"/>
                  <a:t>Program keberlanjutan</a:t>
                </a:r>
                <a:endParaRPr lang="en-US" sz="1400" dirty="0"/>
              </a:p>
            </p:txBody>
          </p:sp>
        </p:grpSp>
        <p:sp>
          <p:nvSpPr>
            <p:cNvPr id="87" name="AutoShape 45"/>
            <p:cNvSpPr>
              <a:spLocks noChangeArrowheads="1"/>
            </p:cNvSpPr>
            <p:nvPr/>
          </p:nvSpPr>
          <p:spPr bwMode="auto">
            <a:xfrm>
              <a:off x="4719" y="2140"/>
              <a:ext cx="181" cy="204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grpSp>
        <p:nvGrpSpPr>
          <p:cNvPr id="15" name="Group 60"/>
          <p:cNvGrpSpPr>
            <a:grpSpLocks/>
          </p:cNvGrpSpPr>
          <p:nvPr/>
        </p:nvGrpSpPr>
        <p:grpSpPr bwMode="auto">
          <a:xfrm>
            <a:off x="4555093" y="4228207"/>
            <a:ext cx="4494496" cy="2577068"/>
            <a:chOff x="6873038" y="4370443"/>
            <a:chExt cx="2194762" cy="1973035"/>
          </a:xfrm>
        </p:grpSpPr>
        <p:sp>
          <p:nvSpPr>
            <p:cNvPr id="91" name="Freeform 68"/>
            <p:cNvSpPr>
              <a:spLocks/>
            </p:cNvSpPr>
            <p:nvPr/>
          </p:nvSpPr>
          <p:spPr bwMode="auto">
            <a:xfrm rot="5067697">
              <a:off x="7799563" y="4476285"/>
              <a:ext cx="1257890" cy="1046205"/>
            </a:xfrm>
            <a:custGeom>
              <a:avLst/>
              <a:gdLst>
                <a:gd name="T0" fmla="*/ 0 w 499"/>
                <a:gd name="T1" fmla="*/ 19 h 283"/>
                <a:gd name="T2" fmla="*/ 431 w 499"/>
                <a:gd name="T3" fmla="*/ 35 h 283"/>
                <a:gd name="T4" fmla="*/ 214 w 499"/>
                <a:gd name="T5" fmla="*/ 231 h 283"/>
                <a:gd name="T6" fmla="*/ 399 w 499"/>
                <a:gd name="T7" fmla="*/ 279 h 2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283"/>
                <a:gd name="T14" fmla="*/ 499 w 499"/>
                <a:gd name="T15" fmla="*/ 283 h 2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283">
                  <a:moveTo>
                    <a:pt x="0" y="19"/>
                  </a:moveTo>
                  <a:cubicBezTo>
                    <a:pt x="72" y="22"/>
                    <a:pt x="395" y="0"/>
                    <a:pt x="431" y="35"/>
                  </a:cubicBezTo>
                  <a:cubicBezTo>
                    <a:pt x="499" y="87"/>
                    <a:pt x="209" y="179"/>
                    <a:pt x="214" y="231"/>
                  </a:cubicBezTo>
                  <a:cubicBezTo>
                    <a:pt x="219" y="283"/>
                    <a:pt x="360" y="269"/>
                    <a:pt x="399" y="279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92" name="Text Box 63"/>
            <p:cNvSpPr txBox="1">
              <a:spLocks noChangeArrowheads="1"/>
            </p:cNvSpPr>
            <p:nvPr/>
          </p:nvSpPr>
          <p:spPr bwMode="auto">
            <a:xfrm>
              <a:off x="7061473" y="5565874"/>
              <a:ext cx="2006327" cy="77760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n-NO" sz="20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Analisis </a:t>
              </a:r>
              <a:r>
                <a:rPr lang="nn-NO" sz="20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dan Penetapan Program Pengembangan Institusi</a:t>
              </a:r>
              <a:endParaRPr lang="en-US" sz="1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93" name="Freeform 68"/>
            <p:cNvSpPr>
              <a:spLocks/>
            </p:cNvSpPr>
            <p:nvPr/>
          </p:nvSpPr>
          <p:spPr bwMode="auto">
            <a:xfrm rot="16532303" flipH="1">
              <a:off x="6780716" y="4466370"/>
              <a:ext cx="1248066" cy="1063422"/>
            </a:xfrm>
            <a:custGeom>
              <a:avLst/>
              <a:gdLst>
                <a:gd name="T0" fmla="*/ 0 w 499"/>
                <a:gd name="T1" fmla="*/ 19 h 283"/>
                <a:gd name="T2" fmla="*/ 431 w 499"/>
                <a:gd name="T3" fmla="*/ 35 h 283"/>
                <a:gd name="T4" fmla="*/ 214 w 499"/>
                <a:gd name="T5" fmla="*/ 231 h 283"/>
                <a:gd name="T6" fmla="*/ 399 w 499"/>
                <a:gd name="T7" fmla="*/ 279 h 28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9"/>
                <a:gd name="T13" fmla="*/ 0 h 283"/>
                <a:gd name="T14" fmla="*/ 499 w 499"/>
                <a:gd name="T15" fmla="*/ 283 h 28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9" h="283">
                  <a:moveTo>
                    <a:pt x="0" y="19"/>
                  </a:moveTo>
                  <a:cubicBezTo>
                    <a:pt x="72" y="22"/>
                    <a:pt x="395" y="0"/>
                    <a:pt x="431" y="35"/>
                  </a:cubicBezTo>
                  <a:cubicBezTo>
                    <a:pt x="499" y="87"/>
                    <a:pt x="209" y="179"/>
                    <a:pt x="214" y="231"/>
                  </a:cubicBezTo>
                  <a:cubicBezTo>
                    <a:pt x="219" y="283"/>
                    <a:pt x="360" y="269"/>
                    <a:pt x="399" y="279"/>
                  </a:cubicBezTo>
                </a:path>
              </a:pathLst>
            </a:custGeom>
            <a:noFill/>
            <a:ln w="38100">
              <a:solidFill>
                <a:schemeClr val="accent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44" name="Pentagon 43"/>
          <p:cNvSpPr/>
          <p:nvPr/>
        </p:nvSpPr>
        <p:spPr>
          <a:xfrm>
            <a:off x="-1" y="7255"/>
            <a:ext cx="7358083" cy="657225"/>
          </a:xfrm>
          <a:prstGeom prst="homePlate">
            <a:avLst>
              <a:gd name="adj" fmla="val 29710"/>
            </a:avLst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b="1" i="1" dirty="0" smtClean="0">
                <a:solidFill>
                  <a:schemeClr val="bg1"/>
                </a:solidFill>
              </a:rPr>
              <a:t>Kerangka pikir penyusunan evaluasi diri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14908" y="2363924"/>
            <a:ext cx="357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4000" dirty="0">
                <a:solidFill>
                  <a:srgbClr val="FF0000"/>
                </a:solidFill>
              </a:rPr>
              <a:t>1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85984" y="422131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4000" dirty="0">
                <a:solidFill>
                  <a:srgbClr val="FF0000"/>
                </a:solidFill>
              </a:rPr>
              <a:t>2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000496" y="6221576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4000" dirty="0">
                <a:solidFill>
                  <a:srgbClr val="FF0000"/>
                </a:solidFill>
              </a:rPr>
              <a:t>3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582052" y="5500702"/>
            <a:ext cx="490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4000" dirty="0" smtClean="0">
                <a:solidFill>
                  <a:srgbClr val="FF0000"/>
                </a:solidFill>
              </a:rPr>
              <a:t>4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49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114"/>
            <a:ext cx="8229600" cy="439718"/>
          </a:xfrm>
        </p:spPr>
        <p:txBody>
          <a:bodyPr>
            <a:noAutofit/>
          </a:bodyPr>
          <a:lstStyle/>
          <a:p>
            <a:r>
              <a:rPr lang="en-ID" sz="2800" dirty="0" smtClean="0"/>
              <a:t>TIM IAPS 4.0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633427"/>
              </p:ext>
            </p:extLst>
          </p:nvPr>
        </p:nvGraphicFramePr>
        <p:xfrm>
          <a:off x="102228" y="405470"/>
          <a:ext cx="8970366" cy="710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595"/>
                <a:gridCol w="2951973"/>
                <a:gridCol w="55017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D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400" dirty="0" err="1" smtClean="0"/>
                        <a:t>Uraian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sz="1400" dirty="0" smtClean="0"/>
                        <a:t>Tim </a:t>
                      </a:r>
                      <a:r>
                        <a:rPr lang="en-ID" sz="1400" dirty="0" err="1" smtClean="0"/>
                        <a:t>Penyusun</a:t>
                      </a:r>
                      <a:r>
                        <a:rPr lang="en-ID" sz="1400" dirty="0" smtClean="0"/>
                        <a:t> </a:t>
                      </a:r>
                      <a:r>
                        <a:rPr lang="en-ID" sz="1400" dirty="0" err="1" smtClean="0"/>
                        <a:t>dokumen</a:t>
                      </a:r>
                      <a:r>
                        <a:rPr lang="en-ID" sz="1400" dirty="0" smtClean="0"/>
                        <a:t> LED </a:t>
                      </a:r>
                      <a:r>
                        <a:rPr lang="en-ID" sz="1400" dirty="0" err="1" smtClean="0"/>
                        <a:t>dan</a:t>
                      </a:r>
                      <a:r>
                        <a:rPr lang="en-ID" sz="1400" dirty="0" smtClean="0"/>
                        <a:t> LKPS</a:t>
                      </a:r>
                      <a:endParaRPr lang="en-US" sz="1400" dirty="0"/>
                    </a:p>
                  </a:txBody>
                  <a:tcPr/>
                </a:tc>
              </a:tr>
              <a:tr h="129226">
                <a:tc>
                  <a:txBody>
                    <a:bodyPr/>
                    <a:lstStyle/>
                    <a:p>
                      <a:pPr algn="ctr"/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400" b="1" dirty="0" err="1" smtClean="0">
                          <a:solidFill>
                            <a:srgbClr val="C00000"/>
                          </a:solidFill>
                        </a:rPr>
                        <a:t>Lingkungan</a:t>
                      </a:r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ID" sz="1400" b="1" dirty="0" err="1" smtClean="0">
                          <a:solidFill>
                            <a:srgbClr val="C00000"/>
                          </a:solidFill>
                        </a:rPr>
                        <a:t>Eksternal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err="1" smtClean="0"/>
                        <a:t>Dekan</a:t>
                      </a:r>
                      <a:r>
                        <a:rPr lang="en-ID" sz="1400" dirty="0" smtClean="0"/>
                        <a:t>, WD, TPMF, </a:t>
                      </a:r>
                      <a:r>
                        <a:rPr lang="en-ID" sz="1400" dirty="0" smtClean="0"/>
                        <a:t>KTU</a:t>
                      </a:r>
                      <a:r>
                        <a:rPr lang="id-ID" sz="1400" dirty="0" smtClean="0"/>
                        <a:t>, Kadep,</a:t>
                      </a:r>
                      <a:r>
                        <a:rPr lang="id-ID" sz="1400" baseline="0" dirty="0" smtClean="0"/>
                        <a:t> </a:t>
                      </a:r>
                      <a:r>
                        <a:rPr lang="id-ID" sz="1400" dirty="0" smtClean="0"/>
                        <a:t>Kaprodi</a:t>
                      </a:r>
                      <a:r>
                        <a:rPr lang="id-ID" sz="1400" baseline="0" dirty="0" smtClean="0"/>
                        <a:t> dan Sekprodi yang diakreditasi </a:t>
                      </a:r>
                      <a:endParaRPr lang="en-US" sz="1400" dirty="0" smtClean="0"/>
                    </a:p>
                  </a:txBody>
                  <a:tcPr/>
                </a:tc>
              </a:tr>
              <a:tr h="151136">
                <a:tc>
                  <a:txBody>
                    <a:bodyPr/>
                    <a:lstStyle/>
                    <a:p>
                      <a:pPr algn="ctr"/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400" b="1" dirty="0" err="1" smtClean="0">
                          <a:solidFill>
                            <a:srgbClr val="C00000"/>
                          </a:solidFill>
                        </a:rPr>
                        <a:t>Profil</a:t>
                      </a:r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 UPPS </a:t>
                      </a:r>
                      <a:r>
                        <a:rPr lang="en-ID" sz="14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 PS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400" dirty="0" err="1" smtClean="0"/>
                        <a:t>Dekan</a:t>
                      </a:r>
                      <a:r>
                        <a:rPr lang="en-ID" sz="1400" dirty="0" smtClean="0"/>
                        <a:t>, WD, TPMF, </a:t>
                      </a:r>
                      <a:r>
                        <a:rPr lang="en-ID" sz="1400" dirty="0" smtClean="0"/>
                        <a:t>KTU</a:t>
                      </a:r>
                      <a:r>
                        <a:rPr lang="id-ID" sz="1400" dirty="0" smtClean="0"/>
                        <a:t>, Kadep,</a:t>
                      </a:r>
                      <a:r>
                        <a:rPr lang="id-ID" sz="1400" baseline="0" dirty="0" smtClean="0"/>
                        <a:t> </a:t>
                      </a:r>
                      <a:r>
                        <a:rPr lang="id-ID" sz="1400" dirty="0" smtClean="0"/>
                        <a:t>Kaprodi</a:t>
                      </a:r>
                      <a:r>
                        <a:rPr lang="id-ID" sz="1400" baseline="0" dirty="0" smtClean="0"/>
                        <a:t> dan Sekprodi yang diakreditasi </a:t>
                      </a:r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400" b="1" dirty="0" err="1" smtClean="0">
                          <a:solidFill>
                            <a:srgbClr val="C00000"/>
                          </a:solidFill>
                        </a:rPr>
                        <a:t>Lingkungan</a:t>
                      </a:r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 Internal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19495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/>
                      <a:r>
                        <a:rPr lang="en-ID" sz="1400" dirty="0" smtClean="0"/>
                        <a:t>- </a:t>
                      </a:r>
                      <a:r>
                        <a:rPr lang="en-ID" sz="1400" dirty="0" err="1" smtClean="0">
                          <a:solidFill>
                            <a:schemeClr val="tx1"/>
                          </a:solidFill>
                        </a:rPr>
                        <a:t>Kriteria</a:t>
                      </a: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 1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Visi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Misi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Tujuan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Strategi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dirty="0" smtClean="0"/>
                        <a:t>M. </a:t>
                      </a:r>
                      <a:r>
                        <a:rPr lang="en-US" sz="1400" u="none" strike="noStrike" dirty="0" err="1" smtClean="0"/>
                        <a:t>Facta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</a:rPr>
                        <a:t>Prof. </a:t>
                      </a:r>
                      <a:r>
                        <a:rPr lang="en-US" sz="1400" u="none" strike="noStrike" dirty="0" err="1" smtClean="0">
                          <a:solidFill>
                            <a:srgbClr val="FF0000"/>
                          </a:solidFill>
                        </a:rPr>
                        <a:t>Widayat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Naniek</a:t>
                      </a:r>
                      <a:r>
                        <a:rPr lang="en-US" sz="1400" u="none" strike="noStrike" dirty="0" smtClean="0"/>
                        <a:t> </a:t>
                      </a:r>
                      <a:r>
                        <a:rPr lang="en-US" sz="1400" u="none" strike="noStrike" dirty="0" err="1" smtClean="0"/>
                        <a:t>Utami</a:t>
                      </a:r>
                      <a:r>
                        <a:rPr lang="en-US" sz="1400" u="none" strike="noStrike" dirty="0" smtClean="0"/>
                        <a:t> H, </a:t>
                      </a:r>
                      <a:r>
                        <a:rPr lang="en-US" sz="1400" u="none" strike="noStrike" dirty="0" err="1" smtClean="0">
                          <a:solidFill>
                            <a:srgbClr val="FF0000"/>
                          </a:solidFill>
                        </a:rPr>
                        <a:t>Suherman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Atik</a:t>
                      </a:r>
                      <a:r>
                        <a:rPr lang="en-US" sz="1400" u="none" strike="noStrike" dirty="0" smtClean="0"/>
                        <a:t> S, Mona </a:t>
                      </a:r>
                      <a:r>
                        <a:rPr lang="en-US" sz="1400" u="none" strike="noStrike" dirty="0" smtClean="0"/>
                        <a:t>M</a:t>
                      </a:r>
                      <a:r>
                        <a:rPr lang="id-ID" sz="1400" u="none" strike="noStrike" dirty="0" smtClean="0"/>
                        <a:t>, (Prof. Andri C)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/>
                      <a:r>
                        <a:rPr lang="en-ID" sz="1400" dirty="0" smtClean="0"/>
                        <a:t>- </a:t>
                      </a:r>
                      <a:r>
                        <a:rPr lang="en-ID" sz="1400" dirty="0" err="1" smtClean="0">
                          <a:solidFill>
                            <a:schemeClr val="tx1"/>
                          </a:solidFill>
                        </a:rPr>
                        <a:t>Kriteria</a:t>
                      </a: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 2 (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Tata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Pamong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, Tata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Kelola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Kerjasama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dirty="0" err="1" smtClean="0"/>
                        <a:t>Suharyanto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Eflita</a:t>
                      </a:r>
                      <a:r>
                        <a:rPr lang="en-US" sz="1400" u="none" strike="noStrike" dirty="0" smtClean="0"/>
                        <a:t> Y, </a:t>
                      </a:r>
                      <a:r>
                        <a:rPr lang="en-US" sz="1400" u="none" strike="noStrike" dirty="0" err="1" smtClean="0"/>
                        <a:t>Deddy</a:t>
                      </a:r>
                      <a:r>
                        <a:rPr lang="en-US" sz="1400" u="none" strike="noStrike" dirty="0" smtClean="0"/>
                        <a:t> C, </a:t>
                      </a:r>
                      <a:r>
                        <a:rPr lang="en-US" sz="1400" u="none" strike="noStrike" dirty="0" err="1" smtClean="0"/>
                        <a:t>Bagus</a:t>
                      </a:r>
                      <a:r>
                        <a:rPr lang="en-US" sz="1400" u="none" strike="noStrike" dirty="0" smtClean="0"/>
                        <a:t> </a:t>
                      </a:r>
                      <a:r>
                        <a:rPr lang="en-US" sz="1400" u="none" strike="noStrike" dirty="0" err="1" smtClean="0"/>
                        <a:t>Hario</a:t>
                      </a:r>
                      <a:r>
                        <a:rPr lang="en-US" sz="1400" u="none" strike="noStrike" dirty="0" smtClean="0"/>
                        <a:t> S, </a:t>
                      </a:r>
                      <a:r>
                        <a:rPr lang="en-US" sz="1400" u="none" strike="noStrike" dirty="0" err="1" smtClean="0"/>
                        <a:t>Yuni</a:t>
                      </a:r>
                      <a:r>
                        <a:rPr lang="en-US" sz="1400" u="none" strike="noStrike" dirty="0" smtClean="0"/>
                        <a:t> </a:t>
                      </a:r>
                      <a:r>
                        <a:rPr lang="en-US" sz="1400" u="none" strike="noStrike" dirty="0" smtClean="0"/>
                        <a:t>N</a:t>
                      </a:r>
                      <a:r>
                        <a:rPr lang="id-ID" sz="1400" u="none" strike="noStrike" dirty="0" smtClean="0"/>
                        <a:t>,</a:t>
                      </a:r>
                      <a:r>
                        <a:rPr lang="id-ID" sz="1400" u="none" strike="noStrike" baseline="0" dirty="0" smtClean="0"/>
                        <a:t> (Dr.-Ing. Silviana)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ID" sz="1400" dirty="0" err="1" smtClean="0">
                          <a:solidFill>
                            <a:schemeClr val="tx1"/>
                          </a:solidFill>
                        </a:rPr>
                        <a:t>Kriteria</a:t>
                      </a: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 3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Mahasiswa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dirty="0" err="1" smtClean="0"/>
                        <a:t>Sulistyo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Susatyo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Wido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Taufiqqirahman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Supadmi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Wenti</a:t>
                      </a:r>
                      <a:r>
                        <a:rPr lang="en-US" sz="1400" u="none" strike="noStrike" dirty="0" smtClean="0"/>
                        <a:t>,</a:t>
                      </a:r>
                      <a:r>
                        <a:rPr lang="id-ID" sz="1400" u="none" strike="noStrike" dirty="0" smtClean="0"/>
                        <a:t>(Desy Aryanti,</a:t>
                      </a:r>
                      <a:r>
                        <a:rPr lang="id-ID" sz="1400" u="none" strike="noStrike" baseline="0" dirty="0" smtClean="0"/>
                        <a:t> PhD)</a:t>
                      </a:r>
                      <a:r>
                        <a:rPr lang="en-US" sz="1400" u="none" strike="noStrike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ID" sz="1400" dirty="0" err="1" smtClean="0">
                          <a:solidFill>
                            <a:schemeClr val="tx1"/>
                          </a:solidFill>
                        </a:rPr>
                        <a:t>Kriteria</a:t>
                      </a: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 4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Sumber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Daya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Manusia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</a:rPr>
                        <a:t>Prof. </a:t>
                      </a:r>
                      <a:r>
                        <a:rPr lang="en-US" sz="1400" u="none" strike="noStrike" dirty="0" err="1" smtClean="0">
                          <a:solidFill>
                            <a:srgbClr val="FF0000"/>
                          </a:solidFill>
                        </a:rPr>
                        <a:t>Andr</a:t>
                      </a:r>
                      <a:r>
                        <a:rPr lang="id-ID" sz="1400" u="none" strike="noStrike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smtClean="0"/>
                        <a:t>Suzanna, </a:t>
                      </a:r>
                      <a:r>
                        <a:rPr lang="en-US" sz="1400" u="none" strike="noStrike" dirty="0" err="1" smtClean="0"/>
                        <a:t>Hayono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Wahyul</a:t>
                      </a:r>
                      <a:r>
                        <a:rPr lang="en-US" sz="1400" u="none" strike="noStrike" dirty="0" smtClean="0"/>
                        <a:t> A, </a:t>
                      </a:r>
                      <a:r>
                        <a:rPr lang="en-US" sz="1400" u="none" strike="noStrike" dirty="0" err="1" smtClean="0"/>
                        <a:t>Fajar</a:t>
                      </a:r>
                      <a:r>
                        <a:rPr lang="en-US" sz="1400" u="none" strike="noStrike" dirty="0" smtClean="0"/>
                        <a:t> P, </a:t>
                      </a:r>
                      <a:r>
                        <a:rPr lang="en-US" sz="1400" u="none" strike="noStrike" dirty="0" err="1" smtClean="0"/>
                        <a:t>Mahfudin</a:t>
                      </a:r>
                      <a:r>
                        <a:rPr lang="id-ID" sz="1400" u="none" strike="noStrike" dirty="0" smtClean="0"/>
                        <a:t>, (Aprilina P,</a:t>
                      </a:r>
                      <a:r>
                        <a:rPr lang="id-ID" sz="1400" u="none" strike="noStrike" baseline="0" dirty="0" smtClean="0"/>
                        <a:t> PhD)</a:t>
                      </a:r>
                      <a:endParaRPr lang="en-US" sz="1400" dirty="0"/>
                    </a:p>
                  </a:txBody>
                  <a:tcPr/>
                </a:tc>
              </a:tr>
              <a:tr h="158458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/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ID" sz="1400" dirty="0" err="1" smtClean="0">
                          <a:solidFill>
                            <a:schemeClr val="tx1"/>
                          </a:solidFill>
                        </a:rPr>
                        <a:t>Kriteria</a:t>
                      </a: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 5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Keuangan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Sarana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Prasarana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dirty="0" err="1" smtClean="0"/>
                        <a:t>Arfan</a:t>
                      </a:r>
                      <a:r>
                        <a:rPr lang="en-US" sz="1400" u="none" strike="noStrike" dirty="0" smtClean="0"/>
                        <a:t> B, </a:t>
                      </a:r>
                      <a:r>
                        <a:rPr lang="en-US" sz="1400" u="none" strike="noStrike" dirty="0" err="1" smtClean="0"/>
                        <a:t>Retno</a:t>
                      </a:r>
                      <a:r>
                        <a:rPr lang="en-US" sz="1400" u="none" strike="noStrike" dirty="0" smtClean="0"/>
                        <a:t> W, </a:t>
                      </a:r>
                      <a:r>
                        <a:rPr lang="en-US" sz="1400" u="none" strike="noStrike" dirty="0" err="1" smtClean="0"/>
                        <a:t>Fajar</a:t>
                      </a:r>
                      <a:r>
                        <a:rPr lang="en-US" sz="1400" u="none" strike="noStrike" dirty="0" smtClean="0"/>
                        <a:t> P, </a:t>
                      </a:r>
                      <a:r>
                        <a:rPr lang="en-US" sz="1400" u="none" strike="noStrike" dirty="0" err="1" smtClean="0"/>
                        <a:t>Bayu</a:t>
                      </a:r>
                      <a:r>
                        <a:rPr lang="en-US" sz="1400" u="none" strike="noStrike" dirty="0" smtClean="0"/>
                        <a:t> P, </a:t>
                      </a:r>
                      <a:r>
                        <a:rPr lang="it-IT" sz="1400" u="none" strike="noStrike" dirty="0" smtClean="0"/>
                        <a:t>Sari W, Yheri </a:t>
                      </a:r>
                      <a:r>
                        <a:rPr lang="it-IT" sz="1400" u="none" strike="noStrike" dirty="0" smtClean="0"/>
                        <a:t>Dit</a:t>
                      </a:r>
                      <a:r>
                        <a:rPr lang="id-ID" sz="1400" u="none" strike="noStrike" dirty="0" smtClean="0"/>
                        <a:t>a,</a:t>
                      </a:r>
                      <a:r>
                        <a:rPr lang="id-ID" sz="1400" u="none" strike="noStrike" baseline="0" dirty="0" smtClean="0"/>
                        <a:t> (Dr. Ing. Suherman)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ID" sz="1400" dirty="0" err="1" smtClean="0">
                          <a:solidFill>
                            <a:schemeClr val="tx1"/>
                          </a:solidFill>
                        </a:rPr>
                        <a:t>Kriteria</a:t>
                      </a: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 6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Pendidikan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/>
                        <a:t>Iwan</a:t>
                      </a:r>
                      <a:r>
                        <a:rPr lang="en-US" sz="1400" u="none" strike="noStrike" dirty="0" smtClean="0"/>
                        <a:t> R,</a:t>
                      </a:r>
                      <a:r>
                        <a:rPr lang="en-US" sz="1400" u="none" strike="noStrike" baseline="0" dirty="0" smtClean="0"/>
                        <a:t> </a:t>
                      </a:r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</a:rPr>
                        <a:t>Nita A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u="none" strike="noStrike" dirty="0" err="1" smtClean="0"/>
                        <a:t>Yudho</a:t>
                      </a:r>
                      <a:r>
                        <a:rPr lang="en-US" sz="1400" u="none" strike="noStrike" dirty="0" smtClean="0"/>
                        <a:t> P, </a:t>
                      </a:r>
                      <a:r>
                        <a:rPr lang="en-US" sz="1400" u="none" strike="noStrike" dirty="0" err="1" smtClean="0"/>
                        <a:t>Munawar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u="none" strike="noStrike" dirty="0" err="1" smtClean="0"/>
                        <a:t>Fitriana</a:t>
                      </a:r>
                      <a:r>
                        <a:rPr lang="en-US" sz="1400" u="none" strike="noStrike" dirty="0" smtClean="0"/>
                        <a:t> I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400" u="none" strike="noStrike" dirty="0" smtClean="0"/>
                        <a:t>Indah </a:t>
                      </a:r>
                      <a:r>
                        <a:rPr lang="en-US" sz="1400" u="none" strike="noStrike" dirty="0" smtClean="0"/>
                        <a:t>W</a:t>
                      </a:r>
                      <a:r>
                        <a:rPr lang="id-ID" sz="1400" u="none" strike="noStrike" dirty="0" smtClean="0"/>
                        <a:t> (Nita A, PhD)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ID" sz="1400" dirty="0" err="1" smtClean="0">
                          <a:solidFill>
                            <a:schemeClr val="tx1"/>
                          </a:solidFill>
                        </a:rPr>
                        <a:t>Kriteria</a:t>
                      </a: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 7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Penelitian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dirty="0" err="1" smtClean="0"/>
                        <a:t>Joga</a:t>
                      </a:r>
                      <a:r>
                        <a:rPr lang="en-US" sz="1400" u="none" strike="noStrike" dirty="0" smtClean="0"/>
                        <a:t> Dharma, Aries S, Thomas T, </a:t>
                      </a:r>
                      <a:r>
                        <a:rPr lang="en-US" sz="1400" u="none" strike="noStrike" dirty="0" err="1" smtClean="0"/>
                        <a:t>Iwan</a:t>
                      </a:r>
                      <a:r>
                        <a:rPr lang="en-US" sz="1400" u="none" strike="noStrike" dirty="0" smtClean="0"/>
                        <a:t> (TE),</a:t>
                      </a:r>
                      <a:r>
                        <a:rPr lang="en-US" sz="1400" u="none" strike="noStrike" baseline="0" dirty="0" smtClean="0"/>
                        <a:t> </a:t>
                      </a:r>
                      <a:r>
                        <a:rPr lang="en-US" sz="1400" u="none" strike="noStrike" dirty="0" smtClean="0"/>
                        <a:t>Farida </a:t>
                      </a:r>
                      <a:r>
                        <a:rPr lang="id-ID" sz="1400" u="none" strike="noStrike" dirty="0" smtClean="0"/>
                        <a:t>(Dr.Luqman Buchori)</a:t>
                      </a:r>
                      <a:endParaRPr lang="en-US" sz="1400" dirty="0"/>
                    </a:p>
                  </a:txBody>
                  <a:tcPr/>
                </a:tc>
              </a:tr>
              <a:tr h="23716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/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ID" sz="1400" dirty="0" err="1" smtClean="0">
                          <a:solidFill>
                            <a:schemeClr val="tx1"/>
                          </a:solidFill>
                        </a:rPr>
                        <a:t>Kriteria</a:t>
                      </a: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 8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Pengabdian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kepada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Masyarakat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none" strike="noStrike" dirty="0" smtClean="0"/>
                        <a:t>Ari </a:t>
                      </a:r>
                      <a:r>
                        <a:rPr lang="en-US" sz="1400" u="none" strike="noStrike" dirty="0" err="1" smtClean="0"/>
                        <a:t>Wibawa</a:t>
                      </a:r>
                      <a:r>
                        <a:rPr lang="en-US" sz="1400" u="none" strike="noStrike" dirty="0" smtClean="0"/>
                        <a:t>, M.</a:t>
                      </a:r>
                      <a:r>
                        <a:rPr lang="en-US" sz="1400" u="none" strike="noStrike" baseline="0" dirty="0" smtClean="0"/>
                        <a:t> </a:t>
                      </a:r>
                      <a:r>
                        <a:rPr lang="en-US" sz="1400" u="none" strike="noStrike" dirty="0" err="1" smtClean="0"/>
                        <a:t>Arief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Erni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smtClean="0"/>
                        <a:t>Farida</a:t>
                      </a:r>
                      <a:r>
                        <a:rPr lang="id-ID" sz="1400" u="none" strike="noStrike" dirty="0" smtClean="0"/>
                        <a:t> (Dr. Aji P)</a:t>
                      </a:r>
                      <a:endParaRPr lang="en-US" sz="1400" dirty="0"/>
                    </a:p>
                  </a:txBody>
                  <a:tcPr/>
                </a:tc>
              </a:tr>
              <a:tr h="229545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-92075"/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ID" sz="1400" dirty="0" err="1" smtClean="0">
                          <a:solidFill>
                            <a:schemeClr val="tx1"/>
                          </a:solidFill>
                        </a:rPr>
                        <a:t>Kriteria</a:t>
                      </a:r>
                      <a:r>
                        <a:rPr lang="en-ID" sz="1400" dirty="0" smtClean="0">
                          <a:solidFill>
                            <a:schemeClr val="tx1"/>
                          </a:solidFill>
                        </a:rPr>
                        <a:t> 9 (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Luaran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dan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Capaian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</a:rPr>
                        <a:t>Tridharma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err="1" smtClean="0">
                          <a:solidFill>
                            <a:srgbClr val="FF0000"/>
                          </a:solidFill>
                        </a:rPr>
                        <a:t>Dyah</a:t>
                      </a:r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u="none" strike="noStrike" dirty="0" err="1" smtClean="0">
                          <a:solidFill>
                            <a:srgbClr val="FF0000"/>
                          </a:solidFill>
                        </a:rPr>
                        <a:t>Hesti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Adian</a:t>
                      </a:r>
                      <a:r>
                        <a:rPr lang="en-US" sz="1400" u="none" strike="noStrike" dirty="0" smtClean="0"/>
                        <a:t>, </a:t>
                      </a:r>
                      <a:r>
                        <a:rPr lang="en-US" sz="1400" u="none" strike="noStrike" dirty="0" err="1" smtClean="0"/>
                        <a:t>Teguh</a:t>
                      </a:r>
                      <a:r>
                        <a:rPr lang="en-US" sz="1400" u="none" strike="noStrike" dirty="0" smtClean="0"/>
                        <a:t>,</a:t>
                      </a:r>
                      <a:r>
                        <a:rPr lang="en-US" sz="1400" u="none" strike="noStrike" baseline="0" dirty="0" smtClean="0"/>
                        <a:t> </a:t>
                      </a:r>
                      <a:r>
                        <a:rPr lang="en-US" sz="1400" u="none" strike="noStrike" dirty="0" err="1" smtClean="0"/>
                        <a:t>Desy</a:t>
                      </a:r>
                      <a:r>
                        <a:rPr lang="en-US" sz="1400" u="none" strike="noStrike" dirty="0" smtClean="0"/>
                        <a:t> A, Ari </a:t>
                      </a:r>
                      <a:r>
                        <a:rPr lang="en-US" sz="1400" u="none" strike="noStrike" dirty="0" err="1" smtClean="0"/>
                        <a:t>Eko</a:t>
                      </a:r>
                      <a:r>
                        <a:rPr lang="en-US" sz="1400" u="none" strike="noStrike" dirty="0" smtClean="0"/>
                        <a:t> </a:t>
                      </a:r>
                      <a:r>
                        <a:rPr lang="en-US" sz="1400" u="none" strike="noStrike" dirty="0" smtClean="0"/>
                        <a:t>W</a:t>
                      </a:r>
                      <a:r>
                        <a:rPr lang="id-ID" sz="1400" u="none" strike="noStrike" dirty="0" smtClean="0"/>
                        <a:t> (Dyah</a:t>
                      </a:r>
                      <a:r>
                        <a:rPr lang="id-ID" sz="1400" u="none" strike="noStrike" baseline="0" dirty="0" smtClean="0"/>
                        <a:t> Hesti, PhD)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322624">
                <a:tc>
                  <a:txBody>
                    <a:bodyPr/>
                    <a:lstStyle/>
                    <a:p>
                      <a:pPr algn="ctr"/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400" b="1" dirty="0" err="1" smtClean="0">
                          <a:solidFill>
                            <a:srgbClr val="C00000"/>
                          </a:solidFill>
                        </a:rPr>
                        <a:t>Analisis</a:t>
                      </a:r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ID" sz="1400" b="1" dirty="0" err="1" smtClean="0">
                          <a:solidFill>
                            <a:srgbClr val="C00000"/>
                          </a:solidFill>
                        </a:rPr>
                        <a:t>dan</a:t>
                      </a:r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ID" sz="1400" b="1" dirty="0" err="1" smtClean="0">
                          <a:solidFill>
                            <a:srgbClr val="C00000"/>
                          </a:solidFill>
                        </a:rPr>
                        <a:t>Penetapan</a:t>
                      </a:r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 Program </a:t>
                      </a:r>
                      <a:r>
                        <a:rPr lang="en-ID" sz="1400" b="1" dirty="0" err="1" smtClean="0">
                          <a:solidFill>
                            <a:srgbClr val="C00000"/>
                          </a:solidFill>
                        </a:rPr>
                        <a:t>Pengembangan</a:t>
                      </a:r>
                      <a:r>
                        <a:rPr lang="en-ID" sz="1400" b="1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ID" sz="1400" b="1" dirty="0" err="1" smtClean="0">
                          <a:solidFill>
                            <a:srgbClr val="C00000"/>
                          </a:solidFill>
                        </a:rPr>
                        <a:t>Institusi</a:t>
                      </a:r>
                      <a:endParaRPr lang="en-US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400" dirty="0" err="1" smtClean="0"/>
                        <a:t>Dekan</a:t>
                      </a:r>
                      <a:r>
                        <a:rPr lang="en-ID" sz="1400" dirty="0" smtClean="0"/>
                        <a:t>, WD, TPMF, </a:t>
                      </a:r>
                      <a:r>
                        <a:rPr lang="en-ID" sz="1400" dirty="0" smtClean="0"/>
                        <a:t>KTU</a:t>
                      </a:r>
                      <a:r>
                        <a:rPr lang="id-ID" sz="1400" dirty="0" smtClean="0"/>
                        <a:t>, Kadep,</a:t>
                      </a:r>
                      <a:r>
                        <a:rPr lang="id-ID" sz="1400" baseline="0" dirty="0" smtClean="0"/>
                        <a:t> </a:t>
                      </a:r>
                      <a:r>
                        <a:rPr lang="id-ID" sz="1400" dirty="0" smtClean="0"/>
                        <a:t>Kaprodi</a:t>
                      </a:r>
                      <a:r>
                        <a:rPr lang="id-ID" sz="1400" baseline="0" dirty="0" smtClean="0"/>
                        <a:t> dan Sekprodi yang diakreditasi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16243</TotalTime>
  <Words>930</Words>
  <Application>Microsoft Office PowerPoint</Application>
  <PresentationFormat>On-screen Show (4:3)</PresentationFormat>
  <Paragraphs>158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Rounded MT Bold</vt:lpstr>
      <vt:lpstr>Lucida Sans Unicode</vt:lpstr>
      <vt:lpstr>Verdana</vt:lpstr>
      <vt:lpstr>Wingdings</vt:lpstr>
      <vt:lpstr>Wingdings 2</vt:lpstr>
      <vt:lpstr>Wingdings 3</vt:lpstr>
      <vt:lpstr>Concourse</vt:lpstr>
      <vt:lpstr>PERSIAPAN PENYUSUNAN LED DAN LKPS SESUAI IAPS 4.0</vt:lpstr>
      <vt:lpstr>Alur Penjelasan</vt:lpstr>
      <vt:lpstr>Perbedaan dokumen  pada IAPS 3.0 dan IAPS 4.0</vt:lpstr>
      <vt:lpstr>PENYUSUNAN LED</vt:lpstr>
      <vt:lpstr>Dokumen yang di-submit pada Akreditasi Program Studi 4.0 Peraturan BAN PT No 2 Tahun 2019 (Lampiran 1 dan Lampiran II)</vt:lpstr>
      <vt:lpstr>Dokumen yang di-submit pada Akreditasi Program Studi 4.0</vt:lpstr>
      <vt:lpstr>Dokumen yang di-submit pada Akreditasi Program Studi 4.0 Peraturan BAN PT No 2 Tahun 2019 (Lampiran 1 dan Lampiran II)</vt:lpstr>
      <vt:lpstr> Laporan evaluasi diri UPPS</vt:lpstr>
      <vt:lpstr>TIM IAPS 4.0</vt:lpstr>
      <vt:lpstr>TIMELINE PENYUSUNAN LED DAN LKPS  MAGISTER TEKNIK KIMIA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HP</cp:lastModifiedBy>
  <cp:revision>50</cp:revision>
  <dcterms:created xsi:type="dcterms:W3CDTF">2019-06-26T19:43:18Z</dcterms:created>
  <dcterms:modified xsi:type="dcterms:W3CDTF">2019-07-08T02:46:46Z</dcterms:modified>
</cp:coreProperties>
</file>