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1" d="100"/>
          <a:sy n="51" d="100"/>
        </p:scale>
        <p:origin x="1416" y="6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00E964-DEF3-4CF7-A2B7-84E36027642D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74869-165B-4B06-AE1F-8FF77C69B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167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AF0A8-D696-4077-93F7-A2C4BBFD4F15}" type="slidenum">
              <a:rPr lang="id-ID" smtClean="0"/>
              <a:t>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35708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09358-1F41-4139-AE76-A817D1C2712B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60EB-F202-458A-B7AB-725F4FB48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223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09358-1F41-4139-AE76-A817D1C2712B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60EB-F202-458A-B7AB-725F4FB48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665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09358-1F41-4139-AE76-A817D1C2712B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60EB-F202-458A-B7AB-725F4FB48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337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09358-1F41-4139-AE76-A817D1C2712B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60EB-F202-458A-B7AB-725F4FB48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554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09358-1F41-4139-AE76-A817D1C2712B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60EB-F202-458A-B7AB-725F4FB48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440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09358-1F41-4139-AE76-A817D1C2712B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60EB-F202-458A-B7AB-725F4FB48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36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09358-1F41-4139-AE76-A817D1C2712B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60EB-F202-458A-B7AB-725F4FB48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448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09358-1F41-4139-AE76-A817D1C2712B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60EB-F202-458A-B7AB-725F4FB48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676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09358-1F41-4139-AE76-A817D1C2712B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60EB-F202-458A-B7AB-725F4FB48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41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09358-1F41-4139-AE76-A817D1C2712B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60EB-F202-458A-B7AB-725F4FB48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712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09358-1F41-4139-AE76-A817D1C2712B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60EB-F202-458A-B7AB-725F4FB48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104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09358-1F41-4139-AE76-A817D1C2712B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560EB-F202-458A-B7AB-725F4FB48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650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68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D" b="1" dirty="0" err="1" smtClean="0"/>
              <a:t>Poin</a:t>
            </a:r>
            <a:r>
              <a:rPr lang="en-ID" b="1" dirty="0" smtClean="0"/>
              <a:t> 5: </a:t>
            </a:r>
            <a:r>
              <a:rPr lang="en-ID" b="1" dirty="0" err="1" smtClean="0"/>
              <a:t>Indikator</a:t>
            </a:r>
            <a:r>
              <a:rPr lang="en-ID" b="1" dirty="0" smtClean="0"/>
              <a:t> </a:t>
            </a:r>
            <a:r>
              <a:rPr lang="en-ID" b="1" dirty="0" err="1" smtClean="0"/>
              <a:t>Kinerja</a:t>
            </a:r>
            <a:r>
              <a:rPr lang="en-ID" b="1" dirty="0" smtClean="0"/>
              <a:t> </a:t>
            </a:r>
            <a:r>
              <a:rPr lang="en-ID" b="1" dirty="0" err="1" smtClean="0"/>
              <a:t>Tambahan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47625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D" sz="1800" dirty="0" err="1"/>
              <a:t>Indikator</a:t>
            </a:r>
            <a:r>
              <a:rPr lang="en-ID" sz="1800" dirty="0"/>
              <a:t> </a:t>
            </a:r>
            <a:r>
              <a:rPr lang="en-ID" sz="1800" dirty="0" err="1"/>
              <a:t>kinerja</a:t>
            </a:r>
            <a:r>
              <a:rPr lang="en-ID" sz="1800" dirty="0"/>
              <a:t> </a:t>
            </a:r>
            <a:r>
              <a:rPr lang="en-ID" sz="1800" dirty="0" err="1"/>
              <a:t>tambahan</a:t>
            </a:r>
            <a:r>
              <a:rPr lang="en-ID" sz="1800" dirty="0"/>
              <a:t> </a:t>
            </a:r>
            <a:r>
              <a:rPr lang="en-ID" sz="1800" dirty="0" err="1"/>
              <a:t>adalah</a:t>
            </a:r>
            <a:r>
              <a:rPr lang="en-ID" sz="1800" dirty="0"/>
              <a:t> </a:t>
            </a:r>
            <a:r>
              <a:rPr lang="en-ID" sz="1800" dirty="0" err="1"/>
              <a:t>indikator</a:t>
            </a:r>
            <a:r>
              <a:rPr lang="en-ID" sz="1800" dirty="0"/>
              <a:t> lain VMT yang </a:t>
            </a:r>
            <a:r>
              <a:rPr lang="en-ID" sz="1800" dirty="0" err="1"/>
              <a:t>secara</a:t>
            </a:r>
            <a:r>
              <a:rPr lang="en-ID" sz="1800" dirty="0"/>
              <a:t> </a:t>
            </a:r>
            <a:r>
              <a:rPr lang="en-ID" sz="1800" dirty="0" err="1"/>
              <a:t>spesidik</a:t>
            </a:r>
            <a:r>
              <a:rPr lang="en-ID" sz="1800" dirty="0"/>
              <a:t> </a:t>
            </a:r>
            <a:r>
              <a:rPr lang="en-ID" sz="1800" dirty="0" err="1"/>
              <a:t>ditetapkan</a:t>
            </a:r>
            <a:r>
              <a:rPr lang="en-ID" sz="1800" dirty="0"/>
              <a:t> </a:t>
            </a:r>
            <a:r>
              <a:rPr lang="en-ID" sz="1800" dirty="0" err="1"/>
              <a:t>oleh</a:t>
            </a:r>
            <a:r>
              <a:rPr lang="en-ID" sz="1800" dirty="0"/>
              <a:t> UPPS </a:t>
            </a:r>
            <a:r>
              <a:rPr lang="en-ID" sz="1800" dirty="0" err="1"/>
              <a:t>dan</a:t>
            </a:r>
            <a:r>
              <a:rPr lang="en-ID" sz="1800" dirty="0"/>
              <a:t> program </a:t>
            </a:r>
            <a:r>
              <a:rPr lang="en-ID" sz="1800" dirty="0" err="1"/>
              <a:t>studi</a:t>
            </a:r>
            <a:r>
              <a:rPr lang="en-ID" sz="1800" dirty="0"/>
              <a:t>. Data indicator </a:t>
            </a:r>
            <a:r>
              <a:rPr lang="en-ID" sz="1800" dirty="0" err="1"/>
              <a:t>kinerja</a:t>
            </a:r>
            <a:r>
              <a:rPr lang="en-ID" sz="1800" dirty="0"/>
              <a:t> </a:t>
            </a:r>
            <a:r>
              <a:rPr lang="en-ID" sz="1800" dirty="0" err="1"/>
              <a:t>tambahan</a:t>
            </a:r>
            <a:r>
              <a:rPr lang="en-ID" sz="1800" dirty="0"/>
              <a:t> yang </a:t>
            </a:r>
            <a:r>
              <a:rPr lang="en-ID" sz="1800" dirty="0" err="1"/>
              <a:t>harus</a:t>
            </a:r>
            <a:r>
              <a:rPr lang="en-ID" sz="1800" dirty="0"/>
              <a:t> </a:t>
            </a:r>
            <a:r>
              <a:rPr lang="en-ID" sz="1800" dirty="0" err="1"/>
              <a:t>diukur</a:t>
            </a:r>
            <a:r>
              <a:rPr lang="en-ID" sz="1800" dirty="0"/>
              <a:t>, </a:t>
            </a:r>
            <a:r>
              <a:rPr lang="en-ID" sz="1800" dirty="0" err="1"/>
              <a:t>dimonitor</a:t>
            </a:r>
            <a:r>
              <a:rPr lang="en-ID" sz="1800" dirty="0"/>
              <a:t>, </a:t>
            </a:r>
            <a:r>
              <a:rPr lang="en-ID" sz="1800" dirty="0" err="1"/>
              <a:t>dikaji</a:t>
            </a:r>
            <a:r>
              <a:rPr lang="en-ID" sz="1800" dirty="0"/>
              <a:t>, </a:t>
            </a:r>
            <a:r>
              <a:rPr lang="en-ID" sz="1800" dirty="0" err="1"/>
              <a:t>dan</a:t>
            </a:r>
            <a:r>
              <a:rPr lang="en-ID" sz="1800" dirty="0"/>
              <a:t> </a:t>
            </a:r>
            <a:r>
              <a:rPr lang="en-ID" sz="1800" dirty="0" err="1"/>
              <a:t>dianalisis</a:t>
            </a:r>
            <a:r>
              <a:rPr lang="en-ID" sz="1800" dirty="0"/>
              <a:t> </a:t>
            </a:r>
            <a:r>
              <a:rPr lang="en-ID" sz="1800" dirty="0" err="1"/>
              <a:t>untuk</a:t>
            </a:r>
            <a:r>
              <a:rPr lang="en-ID" sz="1800" dirty="0"/>
              <a:t> </a:t>
            </a:r>
            <a:r>
              <a:rPr lang="en-ID" sz="1800" dirty="0" err="1"/>
              <a:t>perbaikan</a:t>
            </a:r>
            <a:r>
              <a:rPr lang="en-ID" sz="1800" dirty="0"/>
              <a:t> </a:t>
            </a:r>
            <a:r>
              <a:rPr lang="en-ID" sz="1800" dirty="0" err="1"/>
              <a:t>berkelanjutan</a:t>
            </a:r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75970" y="1645445"/>
            <a:ext cx="5958830" cy="4525963"/>
          </a:xfrm>
        </p:spPr>
        <p:txBody>
          <a:bodyPr>
            <a:noAutofit/>
          </a:bodyPr>
          <a:lstStyle/>
          <a:p>
            <a:pPr algn="just"/>
            <a:r>
              <a:rPr lang="en-US" sz="1600" dirty="0" err="1"/>
              <a:t>Indikator</a:t>
            </a:r>
            <a:r>
              <a:rPr lang="en-US" sz="1600" dirty="0"/>
              <a:t> </a:t>
            </a:r>
            <a:r>
              <a:rPr lang="en-US" sz="1600" dirty="0" err="1"/>
              <a:t>Kinerja</a:t>
            </a:r>
            <a:r>
              <a:rPr lang="en-US" sz="1600" dirty="0"/>
              <a:t> </a:t>
            </a:r>
            <a:r>
              <a:rPr lang="en-US" sz="1600" dirty="0" err="1"/>
              <a:t>Tambahan</a:t>
            </a:r>
            <a:r>
              <a:rPr lang="en-US" sz="1600" dirty="0"/>
              <a:t> (IKT)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Fakultas</a:t>
            </a:r>
            <a:r>
              <a:rPr lang="en-US" sz="1600" dirty="0"/>
              <a:t> </a:t>
            </a:r>
            <a:r>
              <a:rPr lang="en-US" sz="1600" dirty="0" err="1"/>
              <a:t>Teknik</a:t>
            </a:r>
            <a:r>
              <a:rPr lang="en-US" sz="1600" dirty="0"/>
              <a:t> </a:t>
            </a:r>
            <a:r>
              <a:rPr lang="en-US" sz="1600" dirty="0" err="1"/>
              <a:t>Universitas</a:t>
            </a:r>
            <a:r>
              <a:rPr lang="en-US" sz="1600" dirty="0"/>
              <a:t> </a:t>
            </a:r>
            <a:r>
              <a:rPr lang="en-US" sz="1600" dirty="0" err="1"/>
              <a:t>Diponegoro</a:t>
            </a:r>
            <a:r>
              <a:rPr lang="en-US" sz="1600" dirty="0"/>
              <a:t> </a:t>
            </a:r>
            <a:r>
              <a:rPr lang="en-US" sz="1600" dirty="0" err="1"/>
              <a:t>memiliki</a:t>
            </a:r>
            <a:r>
              <a:rPr lang="en-US" sz="1600" dirty="0"/>
              <a:t> 6 </a:t>
            </a:r>
            <a:r>
              <a:rPr lang="en-US" sz="1600" dirty="0" err="1"/>
              <a:t>tambahan</a:t>
            </a:r>
            <a:r>
              <a:rPr lang="en-US" sz="1600" dirty="0"/>
              <a:t> </a:t>
            </a:r>
            <a:r>
              <a:rPr lang="en-US" sz="1600" dirty="0" err="1"/>
              <a:t>indikator</a:t>
            </a:r>
            <a:r>
              <a:rPr lang="en-US" sz="1600" dirty="0"/>
              <a:t> </a:t>
            </a:r>
            <a:r>
              <a:rPr lang="en-US" sz="1600" dirty="0" err="1"/>
              <a:t>kinerja</a:t>
            </a:r>
            <a:r>
              <a:rPr lang="en-US" sz="1600" dirty="0"/>
              <a:t> </a:t>
            </a:r>
            <a:r>
              <a:rPr lang="en-US" sz="1600" dirty="0" err="1"/>
              <a:t>utama</a:t>
            </a:r>
            <a:r>
              <a:rPr lang="en-US" sz="1600" dirty="0"/>
              <a:t> di </a:t>
            </a:r>
            <a:r>
              <a:rPr lang="en-US" sz="1600" dirty="0" err="1"/>
              <a:t>luar</a:t>
            </a:r>
            <a:r>
              <a:rPr lang="en-US" sz="1600" dirty="0"/>
              <a:t> IKU yang </a:t>
            </a:r>
            <a:r>
              <a:rPr lang="en-US" sz="1600" dirty="0" err="1"/>
              <a:t>sudah</a:t>
            </a:r>
            <a:r>
              <a:rPr lang="en-US" sz="1600" dirty="0"/>
              <a:t> </a:t>
            </a:r>
            <a:r>
              <a:rPr lang="en-US" sz="1600" dirty="0" err="1"/>
              <a:t>ada</a:t>
            </a:r>
            <a:r>
              <a:rPr lang="en-US" sz="1600" dirty="0"/>
              <a:t>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Rencana</a:t>
            </a:r>
            <a:r>
              <a:rPr lang="en-US" sz="1600" dirty="0"/>
              <a:t> </a:t>
            </a:r>
            <a:r>
              <a:rPr lang="en-US" sz="1600" dirty="0" err="1"/>
              <a:t>Strategis</a:t>
            </a:r>
            <a:r>
              <a:rPr lang="en-US" sz="1600" dirty="0"/>
              <a:t> </a:t>
            </a:r>
            <a:r>
              <a:rPr lang="en-US" sz="1600" dirty="0" err="1"/>
              <a:t>Universitas</a:t>
            </a:r>
            <a:r>
              <a:rPr lang="en-US" sz="1600" dirty="0"/>
              <a:t> </a:t>
            </a:r>
            <a:r>
              <a:rPr lang="en-US" sz="1600" dirty="0" err="1"/>
              <a:t>Diponergoro</a:t>
            </a:r>
            <a:r>
              <a:rPr lang="en-US" sz="1600" dirty="0"/>
              <a:t>. </a:t>
            </a:r>
            <a:r>
              <a:rPr lang="en-US" sz="1600" dirty="0" err="1"/>
              <a:t>Berikut</a:t>
            </a:r>
            <a:r>
              <a:rPr lang="en-US" sz="1600" dirty="0"/>
              <a:t> </a:t>
            </a:r>
            <a:r>
              <a:rPr lang="en-US" sz="1600" dirty="0" err="1"/>
              <a:t>ini</a:t>
            </a:r>
            <a:r>
              <a:rPr lang="en-US" sz="1600" dirty="0"/>
              <a:t> </a:t>
            </a:r>
            <a:r>
              <a:rPr lang="en-US" sz="1600" dirty="0" err="1"/>
              <a:t>merupakan</a:t>
            </a:r>
            <a:r>
              <a:rPr lang="en-US" sz="1600" dirty="0"/>
              <a:t> </a:t>
            </a:r>
            <a:r>
              <a:rPr lang="en-US" sz="1600" dirty="0" err="1"/>
              <a:t>indikator</a:t>
            </a:r>
            <a:r>
              <a:rPr lang="en-US" sz="1600" dirty="0"/>
              <a:t> </a:t>
            </a:r>
            <a:r>
              <a:rPr lang="en-US" sz="1600" dirty="0" err="1"/>
              <a:t>kinerja</a:t>
            </a:r>
            <a:r>
              <a:rPr lang="en-US" sz="1600" dirty="0"/>
              <a:t> </a:t>
            </a:r>
            <a:r>
              <a:rPr lang="en-US" sz="1600" dirty="0" err="1"/>
              <a:t>tambahan</a:t>
            </a:r>
            <a:r>
              <a:rPr lang="en-US" sz="1600" dirty="0"/>
              <a:t> yang </a:t>
            </a:r>
            <a:r>
              <a:rPr lang="en-US" sz="1600" dirty="0" err="1"/>
              <a:t>mengacu</a:t>
            </a:r>
            <a:r>
              <a:rPr lang="en-US" sz="1600" dirty="0"/>
              <a:t>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Indikator</a:t>
            </a:r>
            <a:r>
              <a:rPr lang="en-US" sz="1600" dirty="0"/>
              <a:t> </a:t>
            </a:r>
            <a:r>
              <a:rPr lang="en-US" sz="1600" dirty="0" err="1"/>
              <a:t>Kinerja</a:t>
            </a:r>
            <a:r>
              <a:rPr lang="en-US" sz="1600" dirty="0"/>
              <a:t> </a:t>
            </a:r>
            <a:r>
              <a:rPr lang="en-US" sz="1600" dirty="0" err="1"/>
              <a:t>Utama</a:t>
            </a:r>
            <a:r>
              <a:rPr lang="en-US" sz="1600" dirty="0"/>
              <a:t> (IKU) </a:t>
            </a:r>
            <a:r>
              <a:rPr lang="en-US" sz="1600" dirty="0" err="1"/>
              <a:t>Universitas</a:t>
            </a:r>
            <a:r>
              <a:rPr lang="en-US" sz="1600" dirty="0"/>
              <a:t> </a:t>
            </a:r>
            <a:r>
              <a:rPr lang="en-US" sz="1600" dirty="0" err="1"/>
              <a:t>Diponergoro</a:t>
            </a:r>
            <a:r>
              <a:rPr lang="en-US" sz="1600" dirty="0"/>
              <a:t>, </a:t>
            </a:r>
            <a:r>
              <a:rPr lang="en-US" sz="1600" dirty="0" err="1"/>
              <a:t>yaitu</a:t>
            </a:r>
            <a:r>
              <a:rPr lang="en-US" sz="1600" dirty="0"/>
              <a:t>: </a:t>
            </a:r>
          </a:p>
          <a:p>
            <a:pPr marL="715963" indent="-358775">
              <a:buFont typeface="+mj-lt"/>
              <a:buAutoNum type="arabicPeriod"/>
            </a:pPr>
            <a:r>
              <a:rPr lang="en-US" sz="1600" dirty="0" err="1"/>
              <a:t>Jumlah</a:t>
            </a:r>
            <a:r>
              <a:rPr lang="en-US" sz="1600" dirty="0"/>
              <a:t> </a:t>
            </a:r>
            <a:r>
              <a:rPr lang="en-US" sz="1600" dirty="0" err="1"/>
              <a:t>matakuliah</a:t>
            </a:r>
            <a:r>
              <a:rPr lang="en-US" sz="1600" dirty="0"/>
              <a:t> yang </a:t>
            </a:r>
            <a:r>
              <a:rPr lang="en-US" sz="1600" dirty="0" err="1"/>
              <a:t>menggunakan</a:t>
            </a:r>
            <a:r>
              <a:rPr lang="en-US" sz="1600" dirty="0"/>
              <a:t> e-learning;</a:t>
            </a:r>
          </a:p>
          <a:p>
            <a:pPr marL="715963" indent="-358775">
              <a:buFont typeface="+mj-lt"/>
              <a:buAutoNum type="arabicPeriod"/>
            </a:pPr>
            <a:r>
              <a:rPr lang="en-US" sz="1600" dirty="0" err="1"/>
              <a:t>Persentase</a:t>
            </a:r>
            <a:r>
              <a:rPr lang="en-US" sz="1600" dirty="0"/>
              <a:t> </a:t>
            </a:r>
            <a:r>
              <a:rPr lang="en-US" sz="1600" dirty="0" err="1"/>
              <a:t>ketersediaan</a:t>
            </a:r>
            <a:r>
              <a:rPr lang="en-US" sz="1600" dirty="0"/>
              <a:t> master plan </a:t>
            </a:r>
            <a:r>
              <a:rPr lang="en-US" sz="1600" dirty="0" err="1"/>
              <a:t>pengembangan</a:t>
            </a:r>
            <a:r>
              <a:rPr lang="en-US" sz="1600" dirty="0"/>
              <a:t>, SOP, </a:t>
            </a:r>
            <a:r>
              <a:rPr lang="en-US" sz="1600" dirty="0" err="1"/>
              <a:t>dan</a:t>
            </a:r>
            <a:r>
              <a:rPr lang="en-US" sz="1600" dirty="0"/>
              <a:t> K3 </a:t>
            </a:r>
            <a:r>
              <a:rPr lang="en-US" sz="1600" dirty="0" err="1"/>
              <a:t>laboratorium</a:t>
            </a:r>
            <a:r>
              <a:rPr lang="en-US" sz="1600" dirty="0"/>
              <a:t> di </a:t>
            </a:r>
            <a:r>
              <a:rPr lang="en-US" sz="1600" dirty="0" err="1"/>
              <a:t>setiap</a:t>
            </a:r>
            <a:r>
              <a:rPr lang="en-US" sz="1600" dirty="0"/>
              <a:t> </a:t>
            </a:r>
            <a:r>
              <a:rPr lang="en-US" sz="1600" dirty="0" err="1"/>
              <a:t>Departemen</a:t>
            </a:r>
            <a:r>
              <a:rPr lang="en-US" sz="1600" dirty="0"/>
              <a:t>;</a:t>
            </a:r>
          </a:p>
          <a:p>
            <a:pPr marL="715963" indent="-358775">
              <a:buFont typeface="+mj-lt"/>
              <a:buAutoNum type="arabicPeriod"/>
            </a:pPr>
            <a:r>
              <a:rPr lang="en-US" sz="1600" dirty="0" err="1"/>
              <a:t>Rasio</a:t>
            </a:r>
            <a:r>
              <a:rPr lang="en-US" sz="1600" dirty="0"/>
              <a:t> </a:t>
            </a:r>
            <a:r>
              <a:rPr lang="en-US" sz="1600" dirty="0" err="1"/>
              <a:t>pemanfaatan</a:t>
            </a:r>
            <a:r>
              <a:rPr lang="en-US" sz="1600" dirty="0"/>
              <a:t> </a:t>
            </a:r>
            <a:r>
              <a:rPr lang="en-US" sz="1600" dirty="0" err="1"/>
              <a:t>listrik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latai</a:t>
            </a:r>
            <a:r>
              <a:rPr lang="en-US" sz="1600" dirty="0"/>
              <a:t> </a:t>
            </a:r>
            <a:r>
              <a:rPr lang="en-US" sz="1600" dirty="0" err="1"/>
              <a:t>bangunan</a:t>
            </a:r>
            <a:r>
              <a:rPr lang="en-US" sz="1600" dirty="0"/>
              <a:t>;</a:t>
            </a:r>
          </a:p>
          <a:p>
            <a:pPr marL="715963" indent="-358775">
              <a:buFont typeface="+mj-lt"/>
              <a:buAutoNum type="arabicPeriod"/>
            </a:pPr>
            <a:r>
              <a:rPr lang="en-US" sz="1600" dirty="0" err="1"/>
              <a:t>Persentase</a:t>
            </a:r>
            <a:r>
              <a:rPr lang="en-US" sz="1600" dirty="0"/>
              <a:t> </a:t>
            </a:r>
            <a:r>
              <a:rPr lang="en-US" sz="1600" dirty="0" err="1"/>
              <a:t>ruang</a:t>
            </a:r>
            <a:r>
              <a:rPr lang="en-US" sz="1600" dirty="0"/>
              <a:t> </a:t>
            </a:r>
            <a:r>
              <a:rPr lang="en-US" sz="1600" dirty="0" err="1"/>
              <a:t>terbuka</a:t>
            </a:r>
            <a:r>
              <a:rPr lang="en-US" sz="1600" dirty="0"/>
              <a:t> </a:t>
            </a:r>
            <a:r>
              <a:rPr lang="en-US" sz="1600" dirty="0" err="1"/>
              <a:t>hijau</a:t>
            </a:r>
            <a:r>
              <a:rPr lang="en-US" sz="1600" dirty="0"/>
              <a:t>;</a:t>
            </a:r>
          </a:p>
          <a:p>
            <a:pPr marL="715963" indent="-358775">
              <a:buFont typeface="+mj-lt"/>
              <a:buAutoNum type="arabicPeriod"/>
            </a:pPr>
            <a:r>
              <a:rPr lang="en-US" sz="1600" dirty="0" err="1"/>
              <a:t>Persentase</a:t>
            </a:r>
            <a:r>
              <a:rPr lang="en-US" sz="1600" dirty="0"/>
              <a:t> </a:t>
            </a:r>
            <a:r>
              <a:rPr lang="en-US" sz="1600" dirty="0" err="1"/>
              <a:t>implementasi</a:t>
            </a:r>
            <a:r>
              <a:rPr lang="en-US" sz="1600" dirty="0"/>
              <a:t> Safety Health Environment (SHE);</a:t>
            </a:r>
          </a:p>
          <a:p>
            <a:pPr marL="715963" indent="-358775">
              <a:buFont typeface="+mj-lt"/>
              <a:buAutoNum type="arabicPeriod"/>
            </a:pPr>
            <a:r>
              <a:rPr lang="en-US" sz="1600" dirty="0" err="1"/>
              <a:t>Persentase</a:t>
            </a:r>
            <a:r>
              <a:rPr lang="en-US" sz="1600" dirty="0"/>
              <a:t> </a:t>
            </a:r>
            <a:r>
              <a:rPr lang="en-US" sz="1600" dirty="0" err="1"/>
              <a:t>alokasi</a:t>
            </a:r>
            <a:r>
              <a:rPr lang="en-US" sz="1600" dirty="0"/>
              <a:t> </a:t>
            </a:r>
            <a:r>
              <a:rPr lang="en-US" sz="1600" dirty="0" err="1"/>
              <a:t>belanka</a:t>
            </a:r>
            <a:r>
              <a:rPr lang="en-US" sz="1600" dirty="0"/>
              <a:t> modal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sarana</a:t>
            </a:r>
            <a:r>
              <a:rPr lang="en-US" sz="1600" dirty="0"/>
              <a:t> </a:t>
            </a:r>
            <a:r>
              <a:rPr lang="en-US" sz="1600" dirty="0" err="1"/>
              <a:t>pembelajaran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perkantoran</a:t>
            </a:r>
            <a:r>
              <a:rPr lang="en-US" sz="1600" dirty="0"/>
              <a:t>.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969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D" b="1" dirty="0" err="1" smtClean="0"/>
              <a:t>Poin</a:t>
            </a:r>
            <a:r>
              <a:rPr lang="en-ID" b="1" dirty="0" smtClean="0"/>
              <a:t> 6: </a:t>
            </a:r>
            <a:r>
              <a:rPr lang="en-ID" b="1" dirty="0" err="1" smtClean="0"/>
              <a:t>Evaluasi</a:t>
            </a:r>
            <a:r>
              <a:rPr lang="en-ID" b="1" dirty="0" smtClean="0"/>
              <a:t> </a:t>
            </a:r>
            <a:r>
              <a:rPr lang="en-ID" b="1" dirty="0" err="1" smtClean="0"/>
              <a:t>Capaian</a:t>
            </a:r>
            <a:r>
              <a:rPr lang="en-ID" b="1" dirty="0" smtClean="0"/>
              <a:t> VMTS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600201"/>
            <a:ext cx="485775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D" sz="1800" dirty="0" err="1"/>
              <a:t>Berisi</a:t>
            </a:r>
            <a:r>
              <a:rPr lang="en-ID" sz="1800" dirty="0"/>
              <a:t> </a:t>
            </a:r>
            <a:r>
              <a:rPr lang="en-ID" sz="1800" dirty="0" err="1"/>
              <a:t>deskripsi</a:t>
            </a:r>
            <a:r>
              <a:rPr lang="en-ID" sz="1800" dirty="0"/>
              <a:t> </a:t>
            </a:r>
            <a:r>
              <a:rPr lang="en-ID" sz="1800" dirty="0" err="1"/>
              <a:t>dan</a:t>
            </a:r>
            <a:r>
              <a:rPr lang="en-ID" sz="1800" dirty="0"/>
              <a:t> </a:t>
            </a:r>
            <a:r>
              <a:rPr lang="en-ID" sz="1800" dirty="0" err="1"/>
              <a:t>analisis</a:t>
            </a:r>
            <a:r>
              <a:rPr lang="en-ID" sz="1800" dirty="0"/>
              <a:t> </a:t>
            </a:r>
            <a:r>
              <a:rPr lang="en-ID" sz="1800" dirty="0" err="1"/>
              <a:t>keberhasilan</a:t>
            </a:r>
            <a:r>
              <a:rPr lang="en-ID" sz="1800" dirty="0"/>
              <a:t> </a:t>
            </a:r>
            <a:r>
              <a:rPr lang="en-ID" sz="1800" dirty="0" err="1"/>
              <a:t>dan</a:t>
            </a:r>
            <a:r>
              <a:rPr lang="en-ID" sz="1800" dirty="0"/>
              <a:t>/ </a:t>
            </a:r>
            <a:r>
              <a:rPr lang="en-ID" sz="1800" dirty="0" err="1"/>
              <a:t>atau</a:t>
            </a:r>
            <a:r>
              <a:rPr lang="en-ID" sz="1800" dirty="0"/>
              <a:t> </a:t>
            </a:r>
            <a:r>
              <a:rPr lang="en-ID" sz="1800" dirty="0" err="1"/>
              <a:t>ketidakberhasilan</a:t>
            </a:r>
            <a:r>
              <a:rPr lang="en-ID" sz="1800" dirty="0"/>
              <a:t> </a:t>
            </a:r>
            <a:r>
              <a:rPr lang="en-ID" sz="1800" dirty="0" err="1"/>
              <a:t>pencapain</a:t>
            </a:r>
            <a:r>
              <a:rPr lang="en-ID" sz="1800" dirty="0"/>
              <a:t> VMTS yang </a:t>
            </a:r>
            <a:r>
              <a:rPr lang="en-ID" sz="1800" dirty="0" err="1"/>
              <a:t>telah</a:t>
            </a:r>
            <a:r>
              <a:rPr lang="en-ID" sz="1800" dirty="0"/>
              <a:t> </a:t>
            </a:r>
            <a:r>
              <a:rPr lang="en-ID" sz="1800" dirty="0" err="1"/>
              <a:t>ditetapkan</a:t>
            </a:r>
            <a:r>
              <a:rPr lang="en-ID" sz="1800" dirty="0"/>
              <a:t>. </a:t>
            </a:r>
            <a:r>
              <a:rPr lang="en-ID" sz="1800" dirty="0" err="1"/>
              <a:t>Capaian</a:t>
            </a:r>
            <a:r>
              <a:rPr lang="en-ID" sz="1800" dirty="0"/>
              <a:t> </a:t>
            </a:r>
            <a:r>
              <a:rPr lang="en-ID" sz="1800" dirty="0" err="1"/>
              <a:t>kinerja</a:t>
            </a:r>
            <a:r>
              <a:rPr lang="en-ID" sz="1800" dirty="0"/>
              <a:t> </a:t>
            </a:r>
            <a:r>
              <a:rPr lang="en-ID" sz="1800" dirty="0" err="1"/>
              <a:t>harus</a:t>
            </a:r>
            <a:r>
              <a:rPr lang="en-ID" sz="1800" dirty="0"/>
              <a:t> </a:t>
            </a:r>
            <a:r>
              <a:rPr lang="en-ID" sz="1800" dirty="0" err="1"/>
              <a:t>diukur</a:t>
            </a:r>
            <a:r>
              <a:rPr lang="en-ID" sz="1800" dirty="0"/>
              <a:t> </a:t>
            </a:r>
            <a:r>
              <a:rPr lang="en-ID" sz="1800" dirty="0" err="1"/>
              <a:t>dengan</a:t>
            </a:r>
            <a:r>
              <a:rPr lang="en-ID" sz="1800" dirty="0"/>
              <a:t> </a:t>
            </a:r>
            <a:r>
              <a:rPr lang="en-ID" sz="1800" dirty="0" err="1"/>
              <a:t>metode</a:t>
            </a:r>
            <a:r>
              <a:rPr lang="en-ID" sz="1800" dirty="0"/>
              <a:t> yang </a:t>
            </a:r>
            <a:r>
              <a:rPr lang="en-ID" sz="1800" dirty="0" err="1"/>
              <a:t>tepat</a:t>
            </a:r>
            <a:r>
              <a:rPr lang="en-ID" sz="1800" dirty="0"/>
              <a:t>, </a:t>
            </a:r>
            <a:r>
              <a:rPr lang="en-ID" sz="1800" dirty="0" err="1"/>
              <a:t>dan</a:t>
            </a:r>
            <a:r>
              <a:rPr lang="en-ID" sz="1800" dirty="0"/>
              <a:t> </a:t>
            </a:r>
            <a:r>
              <a:rPr lang="en-ID" sz="1800" dirty="0" err="1"/>
              <a:t>hasilnya</a:t>
            </a:r>
            <a:r>
              <a:rPr lang="en-ID" sz="1800" dirty="0"/>
              <a:t> </a:t>
            </a:r>
            <a:r>
              <a:rPr lang="en-ID" sz="1800" dirty="0" err="1"/>
              <a:t>dianalisis</a:t>
            </a:r>
            <a:r>
              <a:rPr lang="en-ID" sz="1800" dirty="0"/>
              <a:t> </a:t>
            </a:r>
            <a:r>
              <a:rPr lang="en-ID" sz="1800" dirty="0" err="1"/>
              <a:t>serta</a:t>
            </a:r>
            <a:r>
              <a:rPr lang="en-ID" sz="1800" dirty="0"/>
              <a:t> </a:t>
            </a:r>
            <a:r>
              <a:rPr lang="en-ID" sz="1800" dirty="0" err="1"/>
              <a:t>dievaluasi</a:t>
            </a:r>
            <a:r>
              <a:rPr lang="en-ID" sz="1800" dirty="0"/>
              <a:t>. </a:t>
            </a:r>
            <a:r>
              <a:rPr lang="en-ID" sz="1800" dirty="0" err="1"/>
              <a:t>Analisis</a:t>
            </a:r>
            <a:r>
              <a:rPr lang="en-ID" sz="1800" dirty="0"/>
              <a:t> </a:t>
            </a:r>
            <a:r>
              <a:rPr lang="en-ID" sz="1800" dirty="0" err="1"/>
              <a:t>dan</a:t>
            </a:r>
            <a:r>
              <a:rPr lang="en-ID" sz="1800" dirty="0"/>
              <a:t> </a:t>
            </a:r>
            <a:r>
              <a:rPr lang="en-ID" sz="1800" dirty="0" err="1"/>
              <a:t>evaluasi</a:t>
            </a:r>
            <a:r>
              <a:rPr lang="en-ID" sz="1800" dirty="0"/>
              <a:t> </a:t>
            </a:r>
            <a:r>
              <a:rPr lang="en-ID" sz="1800" dirty="0" err="1"/>
              <a:t>terhadap</a:t>
            </a:r>
            <a:r>
              <a:rPr lang="en-ID" sz="1800" dirty="0"/>
              <a:t> </a:t>
            </a:r>
            <a:r>
              <a:rPr lang="en-ID" sz="1800" dirty="0" err="1"/>
              <a:t>capaian</a:t>
            </a:r>
            <a:r>
              <a:rPr lang="en-ID" sz="1800" dirty="0"/>
              <a:t> </a:t>
            </a:r>
            <a:r>
              <a:rPr lang="en-ID" sz="1800" dirty="0" err="1"/>
              <a:t>kinerja</a:t>
            </a:r>
            <a:r>
              <a:rPr lang="en-ID" sz="1800" dirty="0"/>
              <a:t> </a:t>
            </a:r>
            <a:r>
              <a:rPr lang="en-ID" sz="1800" dirty="0" err="1"/>
              <a:t>harus</a:t>
            </a:r>
            <a:r>
              <a:rPr lang="en-ID" sz="1800" dirty="0"/>
              <a:t> </a:t>
            </a:r>
            <a:r>
              <a:rPr lang="en-ID" sz="1800" dirty="0" err="1"/>
              <a:t>mencakup</a:t>
            </a:r>
            <a:r>
              <a:rPr lang="en-ID" sz="1800" dirty="0"/>
              <a:t> </a:t>
            </a:r>
            <a:r>
              <a:rPr lang="en-ID" sz="1800" dirty="0" err="1"/>
              <a:t>penghambat</a:t>
            </a:r>
            <a:r>
              <a:rPr lang="en-ID" sz="1800" dirty="0"/>
              <a:t> </a:t>
            </a:r>
            <a:r>
              <a:rPr lang="en-ID" sz="1800" dirty="0" err="1"/>
              <a:t>ketercapaian</a:t>
            </a:r>
            <a:r>
              <a:rPr lang="en-ID" sz="1800" dirty="0"/>
              <a:t> VMTS di UPPS</a:t>
            </a:r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9350" y="1600201"/>
            <a:ext cx="5257800" cy="4525963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en-US" sz="1800" dirty="0" err="1"/>
              <a:t>Evaluasi</a:t>
            </a:r>
            <a:r>
              <a:rPr lang="en-US" sz="1800" dirty="0"/>
              <a:t> </a:t>
            </a:r>
            <a:r>
              <a:rPr lang="en-US" sz="1800" dirty="0" err="1"/>
              <a:t>capaian</a:t>
            </a:r>
            <a:r>
              <a:rPr lang="en-US" sz="1800" dirty="0"/>
              <a:t> VMTS </a:t>
            </a:r>
            <a:r>
              <a:rPr lang="en-US" sz="1800" dirty="0" err="1"/>
              <a:t>mengacu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Peraturan</a:t>
            </a:r>
            <a:r>
              <a:rPr lang="en-US" sz="1800" dirty="0"/>
              <a:t> 02 MWA </a:t>
            </a:r>
            <a:r>
              <a:rPr lang="en-US" sz="1800" dirty="0" err="1"/>
              <a:t>pasal</a:t>
            </a:r>
            <a:r>
              <a:rPr lang="en-US" sz="1800" dirty="0"/>
              <a:t> 37-41 </a:t>
            </a:r>
            <a:r>
              <a:rPr lang="en-US" sz="1800" dirty="0" err="1"/>
              <a:t>tentang</a:t>
            </a:r>
            <a:r>
              <a:rPr lang="en-US" sz="1800" dirty="0"/>
              <a:t> </a:t>
            </a:r>
            <a:r>
              <a:rPr lang="en-US" sz="1800" dirty="0" err="1"/>
              <a:t>Evaluasi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Pengendalian</a:t>
            </a:r>
            <a:r>
              <a:rPr lang="en-US" sz="1800" dirty="0"/>
              <a:t> </a:t>
            </a:r>
            <a:r>
              <a:rPr lang="en-US" sz="1800" dirty="0"/>
              <a:t>yang </a:t>
            </a:r>
            <a:r>
              <a:rPr lang="en-US" sz="1800" dirty="0" err="1"/>
              <a:t>memuat</a:t>
            </a:r>
            <a:r>
              <a:rPr lang="en-US" sz="1800" dirty="0"/>
              <a:t> </a:t>
            </a:r>
            <a:r>
              <a:rPr lang="en-US" sz="1800" dirty="0" err="1"/>
              <a:t>bahwa</a:t>
            </a:r>
            <a:r>
              <a:rPr lang="en-US" sz="1800" dirty="0"/>
              <a:t> </a:t>
            </a:r>
            <a:r>
              <a:rPr lang="en-US" sz="1800" dirty="0" err="1"/>
              <a:t>pengendalian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evaluasi</a:t>
            </a:r>
            <a:r>
              <a:rPr lang="en-US" sz="1800" dirty="0"/>
              <a:t> </a:t>
            </a:r>
            <a:r>
              <a:rPr lang="en-US" sz="1800" dirty="0" err="1"/>
              <a:t>dilakukan</a:t>
            </a:r>
            <a:r>
              <a:rPr lang="en-US" sz="1800" dirty="0"/>
              <a:t> </a:t>
            </a:r>
            <a:r>
              <a:rPr lang="en-US" sz="1800" dirty="0" err="1"/>
              <a:t>terhadap</a:t>
            </a:r>
            <a:r>
              <a:rPr lang="en-US" sz="1800" dirty="0"/>
              <a:t> </a:t>
            </a:r>
            <a:r>
              <a:rPr lang="en-US" sz="1800" dirty="0" err="1"/>
              <a:t>perencanaan</a:t>
            </a:r>
            <a:r>
              <a:rPr lang="en-US" sz="1800" dirty="0"/>
              <a:t>, </a:t>
            </a:r>
            <a:r>
              <a:rPr lang="en-US" sz="1800" dirty="0" err="1"/>
              <a:t>pelaksanaan</a:t>
            </a:r>
            <a:r>
              <a:rPr lang="en-US" sz="1800" dirty="0"/>
              <a:t> program,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hasil</a:t>
            </a:r>
            <a:r>
              <a:rPr lang="en-US" sz="1800" dirty="0"/>
              <a:t> </a:t>
            </a:r>
            <a:r>
              <a:rPr lang="en-US" sz="1800" dirty="0" err="1"/>
              <a:t>perencanaan</a:t>
            </a:r>
            <a:r>
              <a:rPr lang="en-US" sz="1800" dirty="0"/>
              <a:t> </a:t>
            </a:r>
            <a:r>
              <a:rPr lang="en-US" sz="1800" dirty="0" err="1"/>
              <a:t>sebagaimana</a:t>
            </a:r>
            <a:r>
              <a:rPr lang="en-US" sz="1800" dirty="0"/>
              <a:t> </a:t>
            </a:r>
            <a:r>
              <a:rPr lang="en-US" sz="1800" dirty="0" err="1"/>
              <a:t>tertuang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RIP, </a:t>
            </a:r>
            <a:r>
              <a:rPr lang="en-US" sz="1800" dirty="0" err="1"/>
              <a:t>Renstra</a:t>
            </a:r>
            <a:r>
              <a:rPr lang="en-US" sz="1800" dirty="0"/>
              <a:t>, </a:t>
            </a:r>
            <a:r>
              <a:rPr lang="en-US" sz="1800" dirty="0" err="1"/>
              <a:t>dan</a:t>
            </a:r>
            <a:r>
              <a:rPr lang="en-US" sz="1800" dirty="0"/>
              <a:t> RKAT</a:t>
            </a:r>
          </a:p>
        </p:txBody>
      </p:sp>
    </p:spTree>
    <p:extLst>
      <p:ext uri="{BB962C8B-B14F-4D97-AF65-F5344CB8AC3E}">
        <p14:creationId xmlns:p14="http://schemas.microsoft.com/office/powerpoint/2010/main" val="334564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4487" y="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err="1"/>
              <a:t>Alur</a:t>
            </a:r>
            <a:r>
              <a:rPr lang="en-US" sz="2800" b="1" dirty="0"/>
              <a:t> </a:t>
            </a:r>
            <a:r>
              <a:rPr lang="en-US" sz="2800" b="1" dirty="0" err="1"/>
              <a:t>Pengendalian</a:t>
            </a:r>
            <a:r>
              <a:rPr lang="en-US" sz="2800" b="1" dirty="0"/>
              <a:t> </a:t>
            </a:r>
            <a:r>
              <a:rPr lang="en-US" sz="2800" b="1" dirty="0" err="1"/>
              <a:t>dan</a:t>
            </a:r>
            <a:r>
              <a:rPr lang="en-US" sz="2800" b="1" dirty="0"/>
              <a:t> </a:t>
            </a:r>
            <a:r>
              <a:rPr lang="en-US" sz="2800" b="1" dirty="0" err="1"/>
              <a:t>Evaluasi</a:t>
            </a:r>
            <a:r>
              <a:rPr lang="en-US" sz="2800" b="1" dirty="0"/>
              <a:t> </a:t>
            </a:r>
            <a:r>
              <a:rPr lang="en-US" sz="2800" b="1" dirty="0" err="1"/>
              <a:t>terhadap</a:t>
            </a:r>
            <a:r>
              <a:rPr lang="en-US" sz="2800" b="1" dirty="0"/>
              <a:t> RKAT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049" y="1417638"/>
            <a:ext cx="9676477" cy="5440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50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d-ID" dirty="0" smtClean="0"/>
              <a:t>Kerangka Konseptual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d-ID" dirty="0" smtClean="0"/>
              <a:t>Setiap Unit Pengelola Program Studi (</a:t>
            </a:r>
            <a:r>
              <a:rPr lang="id-ID" smtClean="0"/>
              <a:t>UPPS), </a:t>
            </a:r>
            <a:r>
              <a:rPr lang="id-ID" dirty="0" smtClean="0"/>
              <a:t>Fakultas, harus merencanakan seluruh upaya pengembangan program studi berbasis evaluasi diri yang dilakukan secara komprehensif, terstruktur dan sistematis </a:t>
            </a:r>
            <a:r>
              <a:rPr lang="id-ID" dirty="0" smtClean="0">
                <a:sym typeface="Wingdings" pitchFamily="2" charset="2"/>
              </a:rPr>
              <a:t> landasan prodi menentukan kondisi dan mutu yg diinginkan dimasa datang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09185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315" y="413792"/>
            <a:ext cx="8229600" cy="1143000"/>
          </a:xfrm>
        </p:spPr>
        <p:txBody>
          <a:bodyPr/>
          <a:lstStyle/>
          <a:p>
            <a:pPr algn="l"/>
            <a:r>
              <a:rPr lang="en-ID" b="1" dirty="0" err="1" smtClean="0"/>
              <a:t>Poin</a:t>
            </a:r>
            <a:r>
              <a:rPr lang="en-ID" b="1" dirty="0" smtClean="0"/>
              <a:t> 1: </a:t>
            </a:r>
            <a:r>
              <a:rPr lang="en-ID" b="1" dirty="0" err="1" smtClean="0"/>
              <a:t>Latar</a:t>
            </a:r>
            <a:r>
              <a:rPr lang="en-ID" b="1" dirty="0" smtClean="0"/>
              <a:t> </a:t>
            </a:r>
            <a:r>
              <a:rPr lang="en-ID" b="1" dirty="0" err="1" smtClean="0"/>
              <a:t>Belakang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8720" y="1629400"/>
            <a:ext cx="473958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D" sz="1800" dirty="0" err="1"/>
              <a:t>Bagian</a:t>
            </a:r>
            <a:r>
              <a:rPr lang="en-ID" sz="1800" dirty="0"/>
              <a:t> </a:t>
            </a:r>
            <a:r>
              <a:rPr lang="en-ID" sz="1800" dirty="0" err="1"/>
              <a:t>ini</a:t>
            </a:r>
            <a:r>
              <a:rPr lang="en-ID" sz="1800" dirty="0"/>
              <a:t> </a:t>
            </a:r>
            <a:r>
              <a:rPr lang="en-ID" sz="1800" dirty="0" err="1"/>
              <a:t>menjelaskan</a:t>
            </a:r>
            <a:r>
              <a:rPr lang="en-ID" sz="1800" dirty="0"/>
              <a:t> </a:t>
            </a:r>
            <a:r>
              <a:rPr lang="en-ID" sz="1800" dirty="0" err="1"/>
              <a:t>latar</a:t>
            </a:r>
            <a:r>
              <a:rPr lang="en-ID" sz="1800" dirty="0"/>
              <a:t> </a:t>
            </a:r>
            <a:r>
              <a:rPr lang="en-ID" sz="1800" dirty="0" err="1"/>
              <a:t>belakang</a:t>
            </a:r>
            <a:r>
              <a:rPr lang="en-ID" sz="1800" dirty="0"/>
              <a:t>, </a:t>
            </a:r>
            <a:r>
              <a:rPr lang="en-ID" sz="1800" dirty="0" err="1"/>
              <a:t>tujuan</a:t>
            </a:r>
            <a:r>
              <a:rPr lang="en-ID" sz="1800" dirty="0"/>
              <a:t>, </a:t>
            </a:r>
            <a:r>
              <a:rPr lang="en-ID" sz="1800" dirty="0" err="1"/>
              <a:t>rasional</a:t>
            </a:r>
            <a:r>
              <a:rPr lang="en-ID" sz="1800" dirty="0"/>
              <a:t>, </a:t>
            </a:r>
            <a:r>
              <a:rPr lang="en-ID" sz="1800" dirty="0" err="1"/>
              <a:t>dan</a:t>
            </a:r>
            <a:r>
              <a:rPr lang="en-ID" sz="1800" dirty="0"/>
              <a:t> </a:t>
            </a:r>
            <a:r>
              <a:rPr lang="en-ID" sz="1800" dirty="0" err="1"/>
              <a:t>mekanisme</a:t>
            </a:r>
            <a:r>
              <a:rPr lang="en-ID" sz="1800" dirty="0"/>
              <a:t> </a:t>
            </a:r>
            <a:r>
              <a:rPr lang="en-ID" sz="1800" dirty="0" err="1"/>
              <a:t>penetapan</a:t>
            </a:r>
            <a:r>
              <a:rPr lang="en-ID" sz="1800" dirty="0"/>
              <a:t> </a:t>
            </a:r>
            <a:r>
              <a:rPr lang="en-ID" sz="1800" dirty="0" err="1"/>
              <a:t>visi</a:t>
            </a:r>
            <a:r>
              <a:rPr lang="en-ID" sz="1800" dirty="0"/>
              <a:t>, </a:t>
            </a:r>
            <a:r>
              <a:rPr lang="en-ID" sz="1800" dirty="0" err="1"/>
              <a:t>misi</a:t>
            </a:r>
            <a:r>
              <a:rPr lang="en-ID" sz="1800" dirty="0"/>
              <a:t>, </a:t>
            </a:r>
            <a:r>
              <a:rPr lang="en-ID" sz="1800" dirty="0" err="1"/>
              <a:t>tujuan</a:t>
            </a:r>
            <a:r>
              <a:rPr lang="en-ID" sz="1800" dirty="0"/>
              <a:t>, </a:t>
            </a:r>
            <a:r>
              <a:rPr lang="en-ID" sz="1800" dirty="0" err="1"/>
              <a:t>dan</a:t>
            </a:r>
            <a:r>
              <a:rPr lang="en-ID" sz="1800" dirty="0"/>
              <a:t> </a:t>
            </a:r>
            <a:r>
              <a:rPr lang="en-ID" sz="1800" dirty="0" err="1"/>
              <a:t>strategi</a:t>
            </a:r>
            <a:r>
              <a:rPr lang="en-ID" sz="1800" dirty="0"/>
              <a:t> (VMTS) UPPS yang </a:t>
            </a:r>
            <a:r>
              <a:rPr lang="en-ID" sz="1800" dirty="0" err="1"/>
              <a:t>memayungi</a:t>
            </a:r>
            <a:r>
              <a:rPr lang="en-ID" sz="1800" dirty="0"/>
              <a:t> </a:t>
            </a:r>
            <a:r>
              <a:rPr lang="en-ID" sz="1800" dirty="0" err="1"/>
              <a:t>visi</a:t>
            </a:r>
            <a:r>
              <a:rPr lang="en-ID" sz="1800" dirty="0"/>
              <a:t> </a:t>
            </a:r>
            <a:r>
              <a:rPr lang="en-ID" sz="1800" dirty="0" err="1"/>
              <a:t>keilmuan</a:t>
            </a:r>
            <a:r>
              <a:rPr lang="en-ID" sz="1800" dirty="0"/>
              <a:t> program </a:t>
            </a:r>
            <a:r>
              <a:rPr lang="en-ID" sz="1800" dirty="0" err="1"/>
              <a:t>studi</a:t>
            </a:r>
            <a:r>
              <a:rPr lang="en-ID" sz="1800" dirty="0"/>
              <a:t> </a:t>
            </a:r>
            <a:r>
              <a:rPr lang="en-ID" sz="1800" dirty="0" err="1"/>
              <a:t>serta</a:t>
            </a:r>
            <a:r>
              <a:rPr lang="en-ID" sz="1800" dirty="0"/>
              <a:t> </a:t>
            </a:r>
            <a:r>
              <a:rPr lang="en-ID" sz="1800" dirty="0" err="1"/>
              <a:t>rencana</a:t>
            </a:r>
            <a:r>
              <a:rPr lang="en-ID" sz="1800" dirty="0"/>
              <a:t> </a:t>
            </a:r>
            <a:r>
              <a:rPr lang="en-ID" sz="1800" dirty="0" err="1"/>
              <a:t>strategisnya</a:t>
            </a:r>
            <a:endParaRPr lang="en-US" sz="1800" dirty="0"/>
          </a:p>
          <a:p>
            <a:pPr algn="just"/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40152" y="1556792"/>
            <a:ext cx="5823198" cy="4309728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id-ID" sz="1600" b="1" dirty="0"/>
              <a:t>VMTS diharapkan perlu memayungi prodi</a:t>
            </a:r>
          </a:p>
          <a:p>
            <a:pPr algn="just">
              <a:spcBef>
                <a:spcPts val="0"/>
              </a:spcBef>
            </a:pP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memayungi</a:t>
            </a:r>
            <a:r>
              <a:rPr lang="en-US" sz="1600" dirty="0"/>
              <a:t> </a:t>
            </a:r>
            <a:r>
              <a:rPr lang="en-US" sz="1600" dirty="0" err="1"/>
              <a:t>prodi</a:t>
            </a:r>
            <a:r>
              <a:rPr lang="en-US" sz="1600" dirty="0"/>
              <a:t> di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penyusunan</a:t>
            </a:r>
            <a:r>
              <a:rPr lang="en-US" sz="1600" dirty="0"/>
              <a:t> VMTS </a:t>
            </a:r>
            <a:r>
              <a:rPr lang="en-US" sz="1600" dirty="0" err="1"/>
              <a:t>Fakultas</a:t>
            </a:r>
            <a:r>
              <a:rPr lang="en-US" sz="1600" dirty="0"/>
              <a:t> </a:t>
            </a:r>
            <a:r>
              <a:rPr lang="en-US" sz="1600" dirty="0" err="1"/>
              <a:t>Teknik</a:t>
            </a:r>
            <a:r>
              <a:rPr lang="en-US" sz="1600" dirty="0"/>
              <a:t> </a:t>
            </a:r>
            <a:r>
              <a:rPr lang="en-US" sz="1600" dirty="0" err="1"/>
              <a:t>telah</a:t>
            </a:r>
            <a:r>
              <a:rPr lang="en-US" sz="1600" dirty="0"/>
              <a:t> </a:t>
            </a:r>
            <a:r>
              <a:rPr lang="en-US" sz="1600" dirty="0" err="1"/>
              <a:t>menyusun</a:t>
            </a:r>
            <a:r>
              <a:rPr lang="en-US" sz="1600" dirty="0"/>
              <a:t> </a:t>
            </a:r>
            <a:r>
              <a:rPr lang="en-US" sz="1600" dirty="0" err="1"/>
              <a:t>pedoman</a:t>
            </a:r>
            <a:r>
              <a:rPr lang="en-US" sz="1600" dirty="0"/>
              <a:t> </a:t>
            </a:r>
            <a:r>
              <a:rPr lang="en-US" sz="1600" dirty="0" err="1"/>
              <a:t>penyusunan</a:t>
            </a:r>
            <a:r>
              <a:rPr lang="en-US" sz="1600" dirty="0"/>
              <a:t> </a:t>
            </a:r>
            <a:r>
              <a:rPr lang="en-US" sz="1600" dirty="0" err="1"/>
              <a:t>renstra</a:t>
            </a:r>
            <a:r>
              <a:rPr lang="en-US" sz="1600" dirty="0"/>
              <a:t> </a:t>
            </a:r>
            <a:r>
              <a:rPr lang="en-US" sz="1600" dirty="0" err="1"/>
              <a:t>prodi</a:t>
            </a:r>
            <a:r>
              <a:rPr lang="en-US" sz="1600" dirty="0"/>
              <a:t> di </a:t>
            </a:r>
            <a:r>
              <a:rPr lang="en-US" sz="1600" dirty="0" err="1"/>
              <a:t>lingkungan</a:t>
            </a:r>
            <a:r>
              <a:rPr lang="en-US" sz="1600" dirty="0"/>
              <a:t> </a:t>
            </a:r>
            <a:r>
              <a:rPr lang="en-US" sz="1600" dirty="0" err="1"/>
              <a:t>Fakultas</a:t>
            </a:r>
            <a:r>
              <a:rPr lang="en-US" sz="1600" dirty="0"/>
              <a:t> </a:t>
            </a:r>
            <a:r>
              <a:rPr lang="en-US" sz="1600" dirty="0" err="1"/>
              <a:t>Teknik</a:t>
            </a:r>
            <a:r>
              <a:rPr lang="en-US" sz="1600" dirty="0"/>
              <a:t> yang </a:t>
            </a:r>
            <a:r>
              <a:rPr lang="en-US" sz="1600" dirty="0" err="1"/>
              <a:t>tertuang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SK </a:t>
            </a:r>
            <a:r>
              <a:rPr lang="en-US" sz="1600" dirty="0" err="1"/>
              <a:t>Dekan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FF0000"/>
                </a:solidFill>
              </a:rPr>
              <a:t>(</a:t>
            </a:r>
            <a:r>
              <a:rPr lang="en-US" sz="1600" dirty="0" err="1">
                <a:solidFill>
                  <a:srgbClr val="FF0000"/>
                </a:solidFill>
              </a:rPr>
              <a:t>sebutkan</a:t>
            </a:r>
            <a:r>
              <a:rPr lang="en-US" sz="1600" dirty="0">
                <a:solidFill>
                  <a:srgbClr val="FF0000"/>
                </a:solidFill>
              </a:rPr>
              <a:t>….).</a:t>
            </a:r>
            <a:endParaRPr lang="en-US" sz="1600" dirty="0">
              <a:solidFill>
                <a:srgbClr val="FF0000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n-US" sz="16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id-ID" sz="1600" b="1" dirty="0"/>
              <a:t>Pemangku </a:t>
            </a:r>
            <a:r>
              <a:rPr lang="id-ID" sz="1600" b="1" dirty="0"/>
              <a:t>kepentingan diharap lebih  detil sebagai representasi payung</a:t>
            </a:r>
            <a:r>
              <a:rPr lang="en-ID" sz="1600" b="1" dirty="0"/>
              <a:t> </a:t>
            </a:r>
            <a:r>
              <a:rPr lang="en-ID" sz="1600" b="1" dirty="0" err="1"/>
              <a:t>prodi-prodi</a:t>
            </a:r>
            <a:endParaRPr lang="en-ID" sz="1600" b="1" dirty="0"/>
          </a:p>
          <a:p>
            <a:pPr algn="just">
              <a:spcBef>
                <a:spcPts val="0"/>
              </a:spcBef>
            </a:pPr>
            <a:r>
              <a:rPr lang="en-US" sz="1600" dirty="0" err="1"/>
              <a:t>Fakultas</a:t>
            </a:r>
            <a:r>
              <a:rPr lang="en-US" sz="1600" dirty="0"/>
              <a:t> </a:t>
            </a:r>
            <a:r>
              <a:rPr lang="en-US" sz="1600" dirty="0" err="1"/>
              <a:t>Teknik</a:t>
            </a:r>
            <a:r>
              <a:rPr lang="en-US" sz="1600" dirty="0"/>
              <a:t> </a:t>
            </a:r>
            <a:r>
              <a:rPr lang="en-US" sz="1600" dirty="0" err="1"/>
              <a:t>melibatkan</a:t>
            </a:r>
            <a:r>
              <a:rPr lang="en-US" sz="1600" dirty="0"/>
              <a:t> </a:t>
            </a:r>
            <a:r>
              <a:rPr lang="en-US" sz="1600" dirty="0" err="1"/>
              <a:t>semua</a:t>
            </a:r>
            <a:r>
              <a:rPr lang="en-US" sz="1600" dirty="0"/>
              <a:t> </a:t>
            </a:r>
            <a:r>
              <a:rPr lang="en-US" sz="1600" dirty="0" err="1"/>
              <a:t>pihak</a:t>
            </a:r>
            <a:r>
              <a:rPr lang="en-US" sz="1600" dirty="0"/>
              <a:t> </a:t>
            </a:r>
            <a:r>
              <a:rPr lang="en-US" sz="1600" dirty="0" err="1"/>
              <a:t>pemangku</a:t>
            </a:r>
            <a:r>
              <a:rPr lang="en-US" sz="1600" dirty="0"/>
              <a:t> </a:t>
            </a:r>
            <a:r>
              <a:rPr lang="en-US" sz="1600" dirty="0" err="1"/>
              <a:t>kepentingan</a:t>
            </a:r>
            <a:r>
              <a:rPr lang="en-US" sz="1600" dirty="0"/>
              <a:t> yang </a:t>
            </a:r>
            <a:r>
              <a:rPr lang="en-US" sz="1600" dirty="0" err="1"/>
              <a:t>terkait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FF0000"/>
                </a:solidFill>
              </a:rPr>
              <a:t>(alumni, </a:t>
            </a:r>
            <a:r>
              <a:rPr lang="en-US" sz="1600" dirty="0" err="1">
                <a:solidFill>
                  <a:srgbClr val="FF0000"/>
                </a:solidFill>
              </a:rPr>
              <a:t>masyarakat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terutama</a:t>
            </a:r>
            <a:r>
              <a:rPr lang="en-US" sz="1600" dirty="0">
                <a:solidFill>
                  <a:srgbClr val="FF0000"/>
                </a:solidFill>
              </a:rPr>
              <a:t> orang </a:t>
            </a:r>
            <a:r>
              <a:rPr lang="en-US" sz="1600" dirty="0" err="1">
                <a:solidFill>
                  <a:srgbClr val="FF0000"/>
                </a:solidFill>
              </a:rPr>
              <a:t>tua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mahasiswa</a:t>
            </a:r>
            <a:r>
              <a:rPr lang="en-US" sz="1600" dirty="0">
                <a:solidFill>
                  <a:srgbClr val="FF0000"/>
                </a:solidFill>
              </a:rPr>
              <a:t>, </a:t>
            </a:r>
            <a:r>
              <a:rPr lang="en-US" sz="1600" dirty="0" err="1">
                <a:solidFill>
                  <a:srgbClr val="FF0000"/>
                </a:solidFill>
              </a:rPr>
              <a:t>dan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civitas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akademika</a:t>
            </a:r>
            <a:r>
              <a:rPr lang="en-US" sz="1600" dirty="0">
                <a:solidFill>
                  <a:srgbClr val="FF0000"/>
                </a:solidFill>
              </a:rPr>
              <a:t>)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perumusan</a:t>
            </a:r>
            <a:r>
              <a:rPr lang="en-US" sz="1600" dirty="0"/>
              <a:t> </a:t>
            </a:r>
            <a:r>
              <a:rPr lang="en-ID" sz="1600" dirty="0"/>
              <a:t>(VMTS</a:t>
            </a:r>
            <a:r>
              <a:rPr lang="en-ID" sz="1600" dirty="0"/>
              <a:t>), </a:t>
            </a:r>
            <a:r>
              <a:rPr lang="en-ID" sz="1600" dirty="0" err="1"/>
              <a:t>pelaksanaan</a:t>
            </a:r>
            <a:r>
              <a:rPr lang="en-ID" sz="1600" dirty="0"/>
              <a:t>, </a:t>
            </a:r>
            <a:r>
              <a:rPr lang="en-ID" sz="1600" dirty="0" err="1"/>
              <a:t>evaluasi</a:t>
            </a:r>
            <a:r>
              <a:rPr lang="en-ID" sz="1600" dirty="0"/>
              <a:t> </a:t>
            </a:r>
            <a:r>
              <a:rPr lang="en-ID" sz="1600" dirty="0" err="1"/>
              <a:t>pencapaian</a:t>
            </a:r>
            <a:r>
              <a:rPr lang="en-US" sz="1600" dirty="0"/>
              <a:t> </a:t>
            </a:r>
            <a:r>
              <a:rPr lang="en-ID" sz="1600" dirty="0" err="1"/>
              <a:t>sehingga</a:t>
            </a:r>
            <a:r>
              <a:rPr lang="en-ID" sz="1600" dirty="0"/>
              <a:t> VMTS </a:t>
            </a:r>
            <a:r>
              <a:rPr lang="en-ID" sz="1600" dirty="0" err="1"/>
              <a:t>dapat</a:t>
            </a:r>
            <a:r>
              <a:rPr lang="en-ID" sz="1600" dirty="0"/>
              <a:t> </a:t>
            </a:r>
            <a:r>
              <a:rPr lang="en-ID" sz="1600" dirty="0" err="1"/>
              <a:t>mewakili</a:t>
            </a:r>
            <a:r>
              <a:rPr lang="en-ID" sz="1600" dirty="0"/>
              <a:t> </a:t>
            </a:r>
            <a:r>
              <a:rPr lang="en-ID" sz="1600" dirty="0" err="1"/>
              <a:t>dari</a:t>
            </a:r>
            <a:r>
              <a:rPr lang="en-ID" sz="1600" dirty="0"/>
              <a:t> </a:t>
            </a:r>
            <a:r>
              <a:rPr lang="en-ID" sz="1600" dirty="0" err="1"/>
              <a:t>masing-masing</a:t>
            </a:r>
            <a:r>
              <a:rPr lang="en-ID" sz="1600" dirty="0"/>
              <a:t> </a:t>
            </a:r>
            <a:r>
              <a:rPr lang="en-ID" sz="1600" dirty="0" err="1"/>
              <a:t>prodi</a:t>
            </a:r>
            <a:r>
              <a:rPr lang="en-ID" sz="1600" dirty="0"/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ID" sz="16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id-ID" sz="1600" b="1" dirty="0"/>
              <a:t>Renstra 2015-2019 untuk Visi 2024 diharapkan sinkron </a:t>
            </a:r>
            <a:r>
              <a:rPr lang="id-ID" sz="1600" b="1" dirty="0"/>
              <a:t>d</a:t>
            </a:r>
            <a:r>
              <a:rPr lang="en-ID" sz="1600" b="1" dirty="0" err="1"/>
              <a:t>engan</a:t>
            </a:r>
            <a:r>
              <a:rPr lang="en-ID" sz="1600" b="1" dirty="0"/>
              <a:t> </a:t>
            </a:r>
            <a:r>
              <a:rPr lang="id-ID" sz="1600" b="1" dirty="0"/>
              <a:t>seluruh </a:t>
            </a:r>
            <a:r>
              <a:rPr lang="id-ID" sz="1600" b="1" dirty="0"/>
              <a:t>VMTS Prodi</a:t>
            </a:r>
          </a:p>
          <a:p>
            <a:pPr algn="just">
              <a:spcBef>
                <a:spcPts val="0"/>
              </a:spcBef>
            </a:pPr>
            <a:r>
              <a:rPr lang="en-US" sz="1600" dirty="0" err="1"/>
              <a:t>Sebagai</a:t>
            </a:r>
            <a:r>
              <a:rPr lang="en-US" sz="1600" dirty="0"/>
              <a:t> unit di </a:t>
            </a:r>
            <a:r>
              <a:rPr lang="en-US" sz="1600" dirty="0" err="1"/>
              <a:t>bawah</a:t>
            </a:r>
            <a:r>
              <a:rPr lang="en-US" sz="1600" dirty="0"/>
              <a:t> </a:t>
            </a:r>
            <a:r>
              <a:rPr lang="en-US" sz="1600" dirty="0" err="1"/>
              <a:t>Universitas</a:t>
            </a:r>
            <a:r>
              <a:rPr lang="en-US" sz="1600" dirty="0"/>
              <a:t> </a:t>
            </a:r>
            <a:r>
              <a:rPr lang="en-US" sz="1600" dirty="0" err="1"/>
              <a:t>Fakultas</a:t>
            </a:r>
            <a:r>
              <a:rPr lang="en-US" sz="1600" dirty="0"/>
              <a:t> </a:t>
            </a:r>
            <a:r>
              <a:rPr lang="en-US" sz="1600" dirty="0" err="1"/>
              <a:t>Teknik</a:t>
            </a:r>
            <a:r>
              <a:rPr lang="en-US" sz="1600" dirty="0"/>
              <a:t> </a:t>
            </a:r>
            <a:r>
              <a:rPr lang="en-US" sz="1600" dirty="0"/>
              <a:t>yang </a:t>
            </a:r>
            <a:r>
              <a:rPr lang="en-US" sz="1600" dirty="0" err="1"/>
              <a:t>menaungi</a:t>
            </a:r>
            <a:r>
              <a:rPr lang="en-US" sz="1600" dirty="0"/>
              <a:t> </a:t>
            </a:r>
            <a:r>
              <a:rPr lang="en-US" sz="1600" dirty="0"/>
              <a:t>12 </a:t>
            </a:r>
            <a:r>
              <a:rPr lang="en-US" sz="1600" dirty="0" err="1"/>
              <a:t>prodi</a:t>
            </a:r>
            <a:r>
              <a:rPr lang="en-US" sz="1600" dirty="0"/>
              <a:t>, </a:t>
            </a:r>
            <a:r>
              <a:rPr lang="en-US" sz="1600" dirty="0"/>
              <a:t>di </a:t>
            </a:r>
            <a:r>
              <a:rPr lang="en-US" sz="1600" dirty="0" err="1"/>
              <a:t>dalam</a:t>
            </a:r>
            <a:r>
              <a:rPr lang="en-US" sz="1600" dirty="0"/>
              <a:t> VMTS </a:t>
            </a:r>
            <a:r>
              <a:rPr lang="en-US" sz="1600" dirty="0" err="1"/>
              <a:t>telah</a:t>
            </a:r>
            <a:r>
              <a:rPr lang="en-US" sz="1600" dirty="0"/>
              <a:t> </a:t>
            </a:r>
            <a:r>
              <a:rPr lang="en-US" sz="1600" dirty="0" err="1"/>
              <a:t>melibatkan</a:t>
            </a:r>
            <a:r>
              <a:rPr lang="en-US" sz="1600" dirty="0"/>
              <a:t> </a:t>
            </a:r>
            <a:r>
              <a:rPr lang="en-US" sz="1600" dirty="0" err="1"/>
              <a:t>seluruh</a:t>
            </a:r>
            <a:r>
              <a:rPr lang="en-US" sz="1600" dirty="0"/>
              <a:t> </a:t>
            </a:r>
            <a:r>
              <a:rPr lang="en-US" sz="1600" dirty="0" err="1"/>
              <a:t>prodi</a:t>
            </a:r>
            <a:r>
              <a:rPr lang="en-US" sz="1600" dirty="0"/>
              <a:t> </a:t>
            </a:r>
            <a:r>
              <a:rPr lang="en-US" sz="1600" dirty="0" err="1"/>
              <a:t>maka</a:t>
            </a:r>
            <a:r>
              <a:rPr lang="en-US" sz="1600" dirty="0"/>
              <a:t> VMTS FT </a:t>
            </a:r>
            <a:r>
              <a:rPr lang="en-US" sz="1600" dirty="0" err="1"/>
              <a:t>selaras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/>
              <a:t>VMTS FT yang </a:t>
            </a:r>
            <a:r>
              <a:rPr lang="en-US" sz="1600" dirty="0" err="1"/>
              <a:t>secara</a:t>
            </a:r>
            <a:r>
              <a:rPr lang="en-US" sz="1600" dirty="0"/>
              <a:t>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langsung</a:t>
            </a:r>
            <a:r>
              <a:rPr lang="en-US" sz="1600" dirty="0"/>
              <a:t> </a:t>
            </a:r>
            <a:r>
              <a:rPr lang="en-US" sz="1600" dirty="0" err="1"/>
              <a:t>juga</a:t>
            </a:r>
            <a:r>
              <a:rPr lang="en-US" sz="1600" dirty="0"/>
              <a:t> </a:t>
            </a:r>
            <a:r>
              <a:rPr lang="en-US" sz="1600" dirty="0" err="1"/>
              <a:t>selaras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VMTS </a:t>
            </a:r>
            <a:r>
              <a:rPr lang="en-US" sz="1600" dirty="0" err="1"/>
              <a:t>Universitas</a:t>
            </a:r>
            <a:r>
              <a:rPr lang="en-US" sz="1600" dirty="0"/>
              <a:t> </a:t>
            </a:r>
            <a:r>
              <a:rPr lang="en-US" sz="1600" dirty="0" err="1"/>
              <a:t>Diponegoro</a:t>
            </a:r>
            <a:r>
              <a:rPr lang="en-US" sz="1600" dirty="0"/>
              <a:t> yang </a:t>
            </a:r>
            <a:r>
              <a:rPr lang="en-US" sz="1600" dirty="0" err="1"/>
              <a:t>menaungi</a:t>
            </a:r>
            <a:r>
              <a:rPr lang="en-US" sz="1600" dirty="0"/>
              <a:t> </a:t>
            </a:r>
            <a:r>
              <a:rPr lang="en-US" sz="1600" dirty="0" err="1"/>
              <a:t>Fakultas</a:t>
            </a:r>
            <a:r>
              <a:rPr lang="en-US" sz="1600" dirty="0"/>
              <a:t> </a:t>
            </a:r>
            <a:r>
              <a:rPr lang="en-US" sz="1600" dirty="0" err="1"/>
              <a:t>Teknik</a:t>
            </a:r>
            <a:r>
              <a:rPr lang="en-US" sz="1600" dirty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0208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8346" y="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ID" sz="2400" b="1" dirty="0" err="1"/>
              <a:t>Latar</a:t>
            </a:r>
            <a:r>
              <a:rPr lang="en-ID" sz="2400" b="1" dirty="0"/>
              <a:t> </a:t>
            </a:r>
            <a:r>
              <a:rPr lang="en-ID" sz="2400" b="1" dirty="0" err="1"/>
              <a:t>Belakang</a:t>
            </a:r>
            <a:r>
              <a:rPr lang="en-ID" sz="2400" b="1" dirty="0"/>
              <a:t>, </a:t>
            </a:r>
            <a:r>
              <a:rPr lang="en-ID" sz="2400" b="1" dirty="0" err="1"/>
              <a:t>Tujuan</a:t>
            </a:r>
            <a:r>
              <a:rPr lang="en-ID" sz="2400" b="1" dirty="0"/>
              <a:t>, </a:t>
            </a:r>
            <a:r>
              <a:rPr lang="en-ID" sz="2400" b="1" dirty="0" err="1"/>
              <a:t>Rasional</a:t>
            </a:r>
            <a:r>
              <a:rPr lang="en-ID" sz="2400" b="1" dirty="0"/>
              <a:t>, </a:t>
            </a:r>
            <a:r>
              <a:rPr lang="en-ID" sz="2400" b="1" dirty="0" err="1"/>
              <a:t>dan</a:t>
            </a:r>
            <a:r>
              <a:rPr lang="en-ID" sz="2400" b="1" dirty="0"/>
              <a:t> </a:t>
            </a:r>
            <a:r>
              <a:rPr lang="en-ID" sz="2400" b="1" dirty="0" err="1"/>
              <a:t>Mekanisme</a:t>
            </a:r>
            <a:r>
              <a:rPr lang="en-ID" sz="2400" b="1" dirty="0"/>
              <a:t> </a:t>
            </a:r>
            <a:r>
              <a:rPr lang="en-ID" sz="2400" b="1" dirty="0" err="1"/>
              <a:t>P</a:t>
            </a:r>
            <a:r>
              <a:rPr lang="en-ID" sz="2400" b="1" dirty="0" err="1"/>
              <a:t>enetapan</a:t>
            </a:r>
            <a:r>
              <a:rPr lang="en-ID" sz="2400" b="1" dirty="0"/>
              <a:t> </a:t>
            </a:r>
            <a:r>
              <a:rPr lang="en-ID" sz="2400" b="1" dirty="0" err="1"/>
              <a:t>Visi</a:t>
            </a:r>
            <a:r>
              <a:rPr lang="en-ID" sz="2400" b="1" dirty="0"/>
              <a:t>, </a:t>
            </a:r>
            <a:r>
              <a:rPr lang="en-ID" sz="2400" b="1" dirty="0" err="1"/>
              <a:t>Misi</a:t>
            </a:r>
            <a:r>
              <a:rPr lang="en-ID" sz="2400" b="1" dirty="0"/>
              <a:t>, </a:t>
            </a:r>
            <a:r>
              <a:rPr lang="en-ID" sz="2400" b="1" dirty="0" err="1"/>
              <a:t>Tujuan</a:t>
            </a:r>
            <a:r>
              <a:rPr lang="en-ID" sz="2400" b="1" dirty="0"/>
              <a:t>, </a:t>
            </a:r>
            <a:r>
              <a:rPr lang="en-ID" sz="2400" b="1" dirty="0" err="1"/>
              <a:t>dan</a:t>
            </a:r>
            <a:r>
              <a:rPr lang="en-ID" sz="2400" b="1" dirty="0"/>
              <a:t> </a:t>
            </a:r>
            <a:r>
              <a:rPr lang="en-ID" sz="2400" b="1" dirty="0" err="1"/>
              <a:t>Strategi</a:t>
            </a:r>
            <a:r>
              <a:rPr lang="en-ID" sz="2400" b="1" dirty="0"/>
              <a:t> </a:t>
            </a:r>
            <a:r>
              <a:rPr lang="en-ID" sz="2400" b="1" dirty="0"/>
              <a:t>(VMTS</a:t>
            </a:r>
            <a:r>
              <a:rPr lang="en-ID" sz="2400" b="1" dirty="0"/>
              <a:t>)</a:t>
            </a:r>
            <a:endParaRPr lang="en-US" sz="24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-13030"/>
          <a:stretch/>
        </p:blipFill>
        <p:spPr>
          <a:xfrm>
            <a:off x="1166907" y="571500"/>
            <a:ext cx="9892478" cy="628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54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5159" y="1340768"/>
            <a:ext cx="9813201" cy="551723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207568" y="260649"/>
            <a:ext cx="80283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D" sz="2400" b="1" dirty="0" err="1"/>
              <a:t>Latar</a:t>
            </a:r>
            <a:r>
              <a:rPr lang="en-ID" sz="2400" b="1" dirty="0"/>
              <a:t> </a:t>
            </a:r>
            <a:r>
              <a:rPr lang="en-ID" sz="2400" b="1" dirty="0" err="1"/>
              <a:t>Belakang</a:t>
            </a:r>
            <a:r>
              <a:rPr lang="en-ID" sz="2400" b="1" dirty="0"/>
              <a:t>, </a:t>
            </a:r>
            <a:r>
              <a:rPr lang="en-ID" sz="2400" b="1" dirty="0" err="1"/>
              <a:t>Tujuan</a:t>
            </a:r>
            <a:r>
              <a:rPr lang="en-ID" sz="2400" b="1" dirty="0"/>
              <a:t>, </a:t>
            </a:r>
            <a:r>
              <a:rPr lang="en-ID" sz="2400" b="1" dirty="0" err="1"/>
              <a:t>Rasional</a:t>
            </a:r>
            <a:r>
              <a:rPr lang="en-ID" sz="2400" b="1" dirty="0"/>
              <a:t>, </a:t>
            </a:r>
            <a:r>
              <a:rPr lang="en-ID" sz="2400" b="1" dirty="0" err="1"/>
              <a:t>dan</a:t>
            </a:r>
            <a:r>
              <a:rPr lang="en-ID" sz="2400" b="1" dirty="0"/>
              <a:t> </a:t>
            </a:r>
            <a:r>
              <a:rPr lang="en-ID" sz="2400" b="1" dirty="0" err="1"/>
              <a:t>Mekanisme</a:t>
            </a:r>
            <a:r>
              <a:rPr lang="en-ID" sz="2400" b="1" dirty="0"/>
              <a:t> </a:t>
            </a:r>
            <a:r>
              <a:rPr lang="en-ID" sz="2400" b="1" dirty="0" err="1"/>
              <a:t>Penetapan</a:t>
            </a:r>
            <a:r>
              <a:rPr lang="en-ID" sz="2400" b="1" dirty="0"/>
              <a:t> </a:t>
            </a:r>
            <a:r>
              <a:rPr lang="en-ID" sz="2400" b="1" dirty="0" err="1"/>
              <a:t>Visi</a:t>
            </a:r>
            <a:r>
              <a:rPr lang="en-ID" sz="2400" b="1" dirty="0"/>
              <a:t>, </a:t>
            </a:r>
            <a:r>
              <a:rPr lang="en-ID" sz="2400" b="1" dirty="0" err="1"/>
              <a:t>Misi</a:t>
            </a:r>
            <a:r>
              <a:rPr lang="en-ID" sz="2400" b="1" dirty="0"/>
              <a:t>, </a:t>
            </a:r>
            <a:r>
              <a:rPr lang="en-ID" sz="2400" b="1" dirty="0" err="1"/>
              <a:t>Tujuan</a:t>
            </a:r>
            <a:r>
              <a:rPr lang="en-ID" sz="2400" b="1" dirty="0"/>
              <a:t>, </a:t>
            </a:r>
            <a:r>
              <a:rPr lang="en-ID" sz="2400" b="1" dirty="0" err="1"/>
              <a:t>dan</a:t>
            </a:r>
            <a:r>
              <a:rPr lang="en-ID" sz="2400" b="1" dirty="0"/>
              <a:t> </a:t>
            </a:r>
            <a:r>
              <a:rPr lang="en-ID" sz="2400" b="1" dirty="0" err="1"/>
              <a:t>Strategi</a:t>
            </a:r>
            <a:r>
              <a:rPr lang="en-ID" sz="2400" b="1" dirty="0"/>
              <a:t> (VMTS)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3833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D" b="1" dirty="0" err="1" smtClean="0"/>
              <a:t>Poin</a:t>
            </a:r>
            <a:r>
              <a:rPr lang="en-ID" b="1" dirty="0" smtClean="0"/>
              <a:t> 2: </a:t>
            </a:r>
            <a:r>
              <a:rPr lang="en-ID" b="1" dirty="0" err="1" smtClean="0"/>
              <a:t>Kebijakan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85775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D" sz="1800" dirty="0" err="1"/>
              <a:t>Berisi</a:t>
            </a:r>
            <a:r>
              <a:rPr lang="en-ID" sz="1800" dirty="0"/>
              <a:t> </a:t>
            </a:r>
            <a:r>
              <a:rPr lang="en-ID" sz="1800" dirty="0" err="1"/>
              <a:t>deskripsi</a:t>
            </a:r>
            <a:r>
              <a:rPr lang="en-ID" sz="1800" dirty="0"/>
              <a:t> </a:t>
            </a:r>
            <a:r>
              <a:rPr lang="en-ID" sz="1800" b="1" dirty="0" err="1"/>
              <a:t>dokumen</a:t>
            </a:r>
            <a:r>
              <a:rPr lang="en-ID" sz="1800" b="1" dirty="0"/>
              <a:t> formal </a:t>
            </a:r>
            <a:r>
              <a:rPr lang="en-ID" sz="1800" b="1" dirty="0" err="1"/>
              <a:t>kebijakan</a:t>
            </a:r>
            <a:r>
              <a:rPr lang="en-ID" sz="1800" b="1" dirty="0"/>
              <a:t> </a:t>
            </a:r>
            <a:r>
              <a:rPr lang="en-ID" sz="1800" dirty="0"/>
              <a:t>yang </a:t>
            </a:r>
            <a:r>
              <a:rPr lang="en-ID" sz="1800" dirty="0" err="1"/>
              <a:t>mencakup</a:t>
            </a:r>
            <a:r>
              <a:rPr lang="en-ID" sz="1800" dirty="0"/>
              <a:t>: </a:t>
            </a:r>
            <a:r>
              <a:rPr lang="en-ID" sz="1800" dirty="0" err="1"/>
              <a:t>penyusunan</a:t>
            </a:r>
            <a:r>
              <a:rPr lang="en-ID" sz="1800" dirty="0"/>
              <a:t>, </a:t>
            </a:r>
            <a:r>
              <a:rPr lang="en-ID" sz="1800" dirty="0" err="1"/>
              <a:t>evaluasi</a:t>
            </a:r>
            <a:r>
              <a:rPr lang="en-ID" sz="1800" dirty="0"/>
              <a:t>, </a:t>
            </a:r>
            <a:r>
              <a:rPr lang="en-ID" sz="1800" dirty="0" err="1"/>
              <a:t>sosialisasi</a:t>
            </a:r>
            <a:r>
              <a:rPr lang="en-ID" sz="1800" dirty="0"/>
              <a:t>, </a:t>
            </a:r>
            <a:r>
              <a:rPr lang="en-ID" sz="1800" dirty="0" err="1"/>
              <a:t>dan</a:t>
            </a:r>
            <a:r>
              <a:rPr lang="en-ID" sz="1800" dirty="0"/>
              <a:t> </a:t>
            </a:r>
            <a:r>
              <a:rPr lang="en-ID" sz="1800" dirty="0" err="1"/>
              <a:t>implementasi</a:t>
            </a:r>
            <a:r>
              <a:rPr lang="en-ID" sz="1800" dirty="0"/>
              <a:t> VMTS </a:t>
            </a:r>
            <a:r>
              <a:rPr lang="en-ID" sz="1800" dirty="0" err="1"/>
              <a:t>ke</a:t>
            </a:r>
            <a:r>
              <a:rPr lang="en-ID" sz="1800" dirty="0"/>
              <a:t> </a:t>
            </a:r>
            <a:r>
              <a:rPr lang="en-ID" sz="1800" dirty="0" err="1"/>
              <a:t>dalam</a:t>
            </a:r>
            <a:r>
              <a:rPr lang="en-ID" sz="1800" dirty="0"/>
              <a:t> program </a:t>
            </a:r>
            <a:r>
              <a:rPr lang="en-ID" sz="1800" dirty="0" err="1"/>
              <a:t>pengembangan</a:t>
            </a:r>
            <a:r>
              <a:rPr lang="en-ID" sz="1800" dirty="0"/>
              <a:t> UPPS </a:t>
            </a:r>
            <a:r>
              <a:rPr lang="en-ID" sz="1800" dirty="0" err="1"/>
              <a:t>dan</a:t>
            </a:r>
            <a:r>
              <a:rPr lang="en-ID" sz="1800" dirty="0"/>
              <a:t> program </a:t>
            </a:r>
            <a:r>
              <a:rPr lang="en-ID" sz="1800" dirty="0" err="1"/>
              <a:t>studi</a:t>
            </a:r>
            <a:endParaRPr lang="en-US" sz="1800" dirty="0"/>
          </a:p>
          <a:p>
            <a:pPr algn="just"/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391150" cy="4351338"/>
          </a:xfrm>
        </p:spPr>
        <p:txBody>
          <a:bodyPr>
            <a:normAutofit/>
          </a:bodyPr>
          <a:lstStyle/>
          <a:p>
            <a:pPr marL="0" indent="0" algn="just">
              <a:buNone/>
              <a:tabLst>
                <a:tab pos="341313" algn="l"/>
              </a:tabLst>
            </a:pPr>
            <a:r>
              <a:rPr lang="en-US" sz="1600" b="1" dirty="0" err="1"/>
              <a:t>Mekanisme</a:t>
            </a:r>
            <a:r>
              <a:rPr lang="en-US" sz="1600" b="1" dirty="0"/>
              <a:t> </a:t>
            </a:r>
            <a:r>
              <a:rPr lang="en-US" sz="1600" b="1" dirty="0" err="1"/>
              <a:t>penyusunan</a:t>
            </a:r>
            <a:r>
              <a:rPr lang="en-US" sz="1600" b="1" dirty="0"/>
              <a:t> VMTS </a:t>
            </a:r>
            <a:r>
              <a:rPr lang="en-US" sz="1600" b="1" dirty="0" err="1"/>
              <a:t>diharapkan</a:t>
            </a:r>
            <a:r>
              <a:rPr lang="en-US" sz="1600" b="1" dirty="0"/>
              <a:t> </a:t>
            </a:r>
            <a:r>
              <a:rPr lang="en-US" sz="1600" b="1" dirty="0" err="1"/>
              <a:t>terstruktur</a:t>
            </a:r>
            <a:r>
              <a:rPr lang="en-US" sz="1600" b="1" dirty="0"/>
              <a:t>, </a:t>
            </a:r>
            <a:r>
              <a:rPr lang="en-US" sz="1600" b="1" dirty="0" err="1"/>
              <a:t>diharapkan</a:t>
            </a:r>
            <a:r>
              <a:rPr lang="en-US" sz="1600" b="1" dirty="0"/>
              <a:t> </a:t>
            </a:r>
            <a:r>
              <a:rPr lang="en-US" sz="1600" b="1" dirty="0" err="1"/>
              <a:t>sesuai</a:t>
            </a:r>
            <a:r>
              <a:rPr lang="en-US" sz="1600" b="1" dirty="0"/>
              <a:t> </a:t>
            </a:r>
            <a:r>
              <a:rPr lang="en-US" sz="1600" b="1" dirty="0" err="1"/>
              <a:t>dengan</a:t>
            </a:r>
            <a:r>
              <a:rPr lang="en-US" sz="1600" b="1" dirty="0"/>
              <a:t> SK </a:t>
            </a:r>
            <a:r>
              <a:rPr lang="en-US" sz="1600" b="1" dirty="0" err="1"/>
              <a:t>Dekan</a:t>
            </a:r>
            <a:r>
              <a:rPr lang="en-US" sz="1600" b="1" dirty="0"/>
              <a:t> yang </a:t>
            </a:r>
            <a:r>
              <a:rPr lang="en-US" sz="1600" b="1" dirty="0" err="1"/>
              <a:t>ada</a:t>
            </a:r>
            <a:r>
              <a:rPr lang="en-US" sz="1600" b="1" dirty="0"/>
              <a:t> (</a:t>
            </a:r>
            <a:r>
              <a:rPr lang="en-US" sz="1600" b="1" dirty="0"/>
              <a:t>SK 2018)</a:t>
            </a:r>
          </a:p>
          <a:p>
            <a:pPr algn="just">
              <a:tabLst>
                <a:tab pos="344488" algn="l"/>
              </a:tabLst>
            </a:pP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penyusunan</a:t>
            </a:r>
            <a:r>
              <a:rPr lang="en-US" sz="1600" dirty="0"/>
              <a:t> VMTS </a:t>
            </a:r>
            <a:r>
              <a:rPr lang="en-US" sz="1600" dirty="0" err="1"/>
              <a:t>sudah</a:t>
            </a:r>
            <a:r>
              <a:rPr lang="en-US" sz="1600" dirty="0"/>
              <a:t> </a:t>
            </a:r>
            <a:r>
              <a:rPr lang="en-US" sz="1600" dirty="0" err="1"/>
              <a:t>mengacu</a:t>
            </a:r>
            <a:r>
              <a:rPr lang="en-US" sz="1600" dirty="0"/>
              <a:t>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b="1" dirty="0" err="1"/>
              <a:t>Peraturan</a:t>
            </a:r>
            <a:r>
              <a:rPr lang="en-US" sz="1600" b="1" dirty="0"/>
              <a:t> MWA No. 2 </a:t>
            </a:r>
            <a:r>
              <a:rPr lang="en-US" sz="1600" b="1" dirty="0" err="1"/>
              <a:t>Tahun</a:t>
            </a:r>
            <a:r>
              <a:rPr lang="en-US" sz="1600" b="1" dirty="0"/>
              <a:t> </a:t>
            </a:r>
            <a:r>
              <a:rPr lang="en-US" sz="1600" b="1" dirty="0"/>
              <a:t>2018 </a:t>
            </a:r>
            <a:r>
              <a:rPr lang="en-US" sz="1600" dirty="0"/>
              <a:t>yang </a:t>
            </a:r>
            <a:r>
              <a:rPr lang="en-US" sz="1600" dirty="0" err="1"/>
              <a:t>digambarkan</a:t>
            </a:r>
            <a:r>
              <a:rPr lang="en-US" sz="1600" dirty="0"/>
              <a:t> </a:t>
            </a:r>
            <a:r>
              <a:rPr lang="en-US" sz="1600" dirty="0" err="1"/>
              <a:t>ke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kerangka</a:t>
            </a:r>
            <a:r>
              <a:rPr lang="en-US" sz="1600" dirty="0"/>
              <a:t> </a:t>
            </a:r>
            <a:r>
              <a:rPr lang="en-US" sz="1600" dirty="0" err="1"/>
              <a:t>logis</a:t>
            </a:r>
            <a:r>
              <a:rPr lang="en-US" sz="1600" dirty="0"/>
              <a:t> </a:t>
            </a:r>
            <a:r>
              <a:rPr lang="en-US" sz="1600" dirty="0" err="1"/>
              <a:t>berisikan</a:t>
            </a:r>
            <a:r>
              <a:rPr lang="en-US" sz="1600" dirty="0"/>
              <a:t> proses </a:t>
            </a:r>
            <a:r>
              <a:rPr lang="en-US" sz="1600" dirty="0" err="1"/>
              <a:t>penyusunan</a:t>
            </a:r>
            <a:r>
              <a:rPr lang="en-US" sz="1600" dirty="0"/>
              <a:t> </a:t>
            </a:r>
            <a:r>
              <a:rPr lang="en-US" sz="1600" dirty="0"/>
              <a:t>VMTS</a:t>
            </a:r>
          </a:p>
          <a:p>
            <a:pPr marL="0" indent="0" algn="just">
              <a:buNone/>
              <a:tabLst>
                <a:tab pos="344488" algn="l"/>
              </a:tabLst>
            </a:pPr>
            <a:endParaRPr lang="en-US" sz="1600" dirty="0"/>
          </a:p>
          <a:p>
            <a:pPr marL="0" indent="0" algn="just">
              <a:buNone/>
              <a:tabLst>
                <a:tab pos="344488" algn="l"/>
              </a:tabLst>
            </a:pPr>
            <a:r>
              <a:rPr lang="id-ID" sz="1600" b="1" dirty="0"/>
              <a:t>Bagaimana pelaksanaan SK dekan 2018 </a:t>
            </a:r>
            <a:r>
              <a:rPr lang="en-ID" sz="1600" b="1" dirty="0" err="1"/>
              <a:t>tentang</a:t>
            </a:r>
            <a:r>
              <a:rPr lang="en-ID" sz="1600" b="1" dirty="0"/>
              <a:t> </a:t>
            </a:r>
            <a:r>
              <a:rPr lang="en-ID" sz="1600" b="1" dirty="0" err="1"/>
              <a:t>Renstra</a:t>
            </a:r>
            <a:r>
              <a:rPr lang="en-ID" sz="1600" b="1" dirty="0"/>
              <a:t> </a:t>
            </a:r>
            <a:r>
              <a:rPr lang="id-ID" sz="1600" b="1" dirty="0"/>
              <a:t>diharapkan dapat diuraikan tertulis. </a:t>
            </a:r>
            <a:endParaRPr lang="id-ID" sz="1600" b="1" dirty="0" smtClean="0"/>
          </a:p>
          <a:p>
            <a:pPr algn="just"/>
            <a:r>
              <a:rPr lang="en-US" sz="1600" dirty="0" err="1" smtClean="0"/>
              <a:t>Untuk</a:t>
            </a:r>
            <a:r>
              <a:rPr lang="en-US" sz="1600" dirty="0" smtClean="0"/>
              <a:t> </a:t>
            </a:r>
            <a:r>
              <a:rPr lang="en-US" sz="1600" dirty="0" err="1" smtClean="0"/>
              <a:t>memastikan</a:t>
            </a:r>
            <a:r>
              <a:rPr lang="en-US" sz="1600" dirty="0" smtClean="0"/>
              <a:t> </a:t>
            </a:r>
            <a:r>
              <a:rPr lang="en-US" sz="1600" b="1" dirty="0" smtClean="0"/>
              <a:t>SK </a:t>
            </a:r>
            <a:r>
              <a:rPr lang="en-US" sz="1600" b="1" dirty="0" err="1" smtClean="0"/>
              <a:t>Dekan</a:t>
            </a:r>
            <a:r>
              <a:rPr lang="en-US" sz="1600" b="1" dirty="0" smtClean="0"/>
              <a:t> No 491/UN7.5.3/HK/2018 </a:t>
            </a:r>
            <a:r>
              <a:rPr lang="en-US" sz="1600" dirty="0" err="1" smtClean="0"/>
              <a:t>tentang</a:t>
            </a:r>
            <a:r>
              <a:rPr lang="en-US" sz="1600" dirty="0" smtClean="0"/>
              <a:t> </a:t>
            </a:r>
            <a:r>
              <a:rPr lang="en-US" sz="1600" dirty="0" err="1" smtClean="0"/>
              <a:t>Renstra</a:t>
            </a:r>
            <a:r>
              <a:rPr lang="en-US" sz="1600" dirty="0" smtClean="0"/>
              <a:t> di </a:t>
            </a:r>
            <a:r>
              <a:rPr lang="en-US" sz="1600" dirty="0" err="1" smtClean="0"/>
              <a:t>tingkat</a:t>
            </a:r>
            <a:r>
              <a:rPr lang="en-US" sz="1600" dirty="0" smtClean="0"/>
              <a:t> </a:t>
            </a:r>
            <a:r>
              <a:rPr lang="en-US" sz="1600" dirty="0" err="1" smtClean="0"/>
              <a:t>Fakultas</a:t>
            </a:r>
            <a:r>
              <a:rPr lang="en-US" sz="1600" dirty="0" smtClean="0"/>
              <a:t> </a:t>
            </a:r>
            <a:r>
              <a:rPr lang="en-US" sz="1600" dirty="0" err="1" smtClean="0"/>
              <a:t>dilaksanakan</a:t>
            </a:r>
            <a:r>
              <a:rPr lang="en-US" sz="1600" dirty="0" smtClean="0"/>
              <a:t> di </a:t>
            </a:r>
            <a:r>
              <a:rPr lang="en-US" sz="1600" dirty="0" err="1" smtClean="0"/>
              <a:t>tingkat</a:t>
            </a:r>
            <a:r>
              <a:rPr lang="en-US" sz="1600" dirty="0" smtClean="0"/>
              <a:t> </a:t>
            </a:r>
            <a:r>
              <a:rPr lang="en-US" sz="1600" dirty="0" err="1" smtClean="0"/>
              <a:t>prodi</a:t>
            </a:r>
            <a:r>
              <a:rPr lang="en-US" sz="1600" dirty="0" smtClean="0"/>
              <a:t> </a:t>
            </a:r>
            <a:r>
              <a:rPr lang="en-US" sz="1600" dirty="0" err="1" smtClean="0"/>
              <a:t>Fakultas</a:t>
            </a:r>
            <a:r>
              <a:rPr lang="en-US" sz="1600" dirty="0" smtClean="0"/>
              <a:t> </a:t>
            </a:r>
            <a:r>
              <a:rPr lang="en-US" sz="1600" dirty="0" err="1" smtClean="0"/>
              <a:t>Teknik</a:t>
            </a:r>
            <a:r>
              <a:rPr lang="en-US" sz="1600" dirty="0" smtClean="0"/>
              <a:t> </a:t>
            </a:r>
            <a:r>
              <a:rPr lang="en-US" sz="1600" dirty="0" err="1" smtClean="0"/>
              <a:t>telah</a:t>
            </a:r>
            <a:r>
              <a:rPr lang="en-US" sz="1600" dirty="0" smtClean="0"/>
              <a:t> </a:t>
            </a:r>
            <a:r>
              <a:rPr lang="en-US" sz="1600" dirty="0" err="1" smtClean="0"/>
              <a:t>menyusun</a:t>
            </a:r>
            <a:r>
              <a:rPr lang="en-US" sz="1600" dirty="0" smtClean="0"/>
              <a:t> </a:t>
            </a:r>
            <a:r>
              <a:rPr lang="en-US" sz="1600" dirty="0" err="1" smtClean="0"/>
              <a:t>pedoman</a:t>
            </a:r>
            <a:r>
              <a:rPr lang="en-US" sz="1600" dirty="0" smtClean="0"/>
              <a:t> </a:t>
            </a:r>
            <a:r>
              <a:rPr lang="en-US" sz="1600" dirty="0" err="1" smtClean="0"/>
              <a:t>penyusunan</a:t>
            </a:r>
            <a:r>
              <a:rPr lang="en-US" sz="1600" dirty="0" smtClean="0"/>
              <a:t> </a:t>
            </a:r>
            <a:r>
              <a:rPr lang="en-US" sz="1600" dirty="0" err="1" smtClean="0"/>
              <a:t>renstra</a:t>
            </a:r>
            <a:r>
              <a:rPr lang="en-US" sz="1600" dirty="0" smtClean="0"/>
              <a:t> </a:t>
            </a:r>
            <a:r>
              <a:rPr lang="en-US" sz="1600" dirty="0" err="1" smtClean="0"/>
              <a:t>prodi</a:t>
            </a:r>
            <a:r>
              <a:rPr lang="en-US" sz="1600" dirty="0" smtClean="0"/>
              <a:t> di </a:t>
            </a:r>
            <a:r>
              <a:rPr lang="en-US" sz="1600" dirty="0" err="1" smtClean="0"/>
              <a:t>lingkungan</a:t>
            </a:r>
            <a:r>
              <a:rPr lang="en-US" sz="1600" dirty="0" smtClean="0"/>
              <a:t> </a:t>
            </a:r>
            <a:r>
              <a:rPr lang="en-US" sz="1600" dirty="0" err="1" smtClean="0"/>
              <a:t>Fakultas</a:t>
            </a:r>
            <a:r>
              <a:rPr lang="en-US" sz="1600" dirty="0" smtClean="0"/>
              <a:t> </a:t>
            </a:r>
            <a:r>
              <a:rPr lang="en-US" sz="1600" dirty="0" err="1" smtClean="0"/>
              <a:t>Teknik</a:t>
            </a:r>
            <a:r>
              <a:rPr lang="en-US" sz="1600" dirty="0" smtClean="0"/>
              <a:t> yang </a:t>
            </a:r>
            <a:r>
              <a:rPr lang="en-US" sz="1600" dirty="0" err="1" smtClean="0"/>
              <a:t>tertuang</a:t>
            </a:r>
            <a:r>
              <a:rPr lang="en-US" sz="1600" dirty="0" smtClean="0"/>
              <a:t> </a:t>
            </a:r>
            <a:r>
              <a:rPr lang="en-US" sz="1600" dirty="0" err="1" smtClean="0"/>
              <a:t>dalam</a:t>
            </a:r>
            <a:r>
              <a:rPr lang="en-US" sz="1600" dirty="0" smtClean="0"/>
              <a:t> SK </a:t>
            </a:r>
            <a:r>
              <a:rPr lang="en-US" sz="1600" dirty="0" err="1" smtClean="0"/>
              <a:t>Dekan</a:t>
            </a:r>
            <a:r>
              <a:rPr lang="en-US" sz="1600" dirty="0" smtClean="0"/>
              <a:t> (</a:t>
            </a:r>
            <a:r>
              <a:rPr lang="en-US" sz="1600" dirty="0" err="1" smtClean="0"/>
              <a:t>sebutkan</a:t>
            </a:r>
            <a:r>
              <a:rPr lang="en-US" sz="1600" dirty="0" smtClean="0"/>
              <a:t>….)</a:t>
            </a:r>
          </a:p>
          <a:p>
            <a:pPr algn="just"/>
            <a:endParaRPr lang="en-US" sz="1600" dirty="0"/>
          </a:p>
          <a:p>
            <a:pPr marL="0" indent="0">
              <a:buNone/>
            </a:pPr>
            <a:endParaRPr lang="en-US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030882"/>
            <a:ext cx="2069791" cy="3146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471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0717" y="457200"/>
            <a:ext cx="8229600" cy="1143000"/>
          </a:xfrm>
        </p:spPr>
        <p:txBody>
          <a:bodyPr/>
          <a:lstStyle/>
          <a:p>
            <a:pPr algn="l"/>
            <a:r>
              <a:rPr lang="en-ID" b="1" dirty="0" err="1" smtClean="0"/>
              <a:t>Poin</a:t>
            </a:r>
            <a:r>
              <a:rPr lang="en-ID" b="1" dirty="0" smtClean="0"/>
              <a:t> 3: </a:t>
            </a:r>
            <a:r>
              <a:rPr lang="en-ID" b="1" dirty="0" err="1" smtClean="0"/>
              <a:t>Strategi</a:t>
            </a:r>
            <a:r>
              <a:rPr lang="en-ID" b="1" dirty="0" smtClean="0"/>
              <a:t> </a:t>
            </a:r>
            <a:r>
              <a:rPr lang="en-ID" b="1" dirty="0" err="1" smtClean="0"/>
              <a:t>Pencapaian</a:t>
            </a:r>
            <a:r>
              <a:rPr lang="en-ID" b="1" dirty="0" smtClean="0"/>
              <a:t> VMTS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70" y="1732926"/>
            <a:ext cx="4491929" cy="456937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D" sz="1800" dirty="0" err="1"/>
              <a:t>Bagian</a:t>
            </a:r>
            <a:r>
              <a:rPr lang="en-ID" sz="1800" dirty="0"/>
              <a:t> </a:t>
            </a:r>
            <a:r>
              <a:rPr lang="en-ID" sz="1800" dirty="0" err="1"/>
              <a:t>ini</a:t>
            </a:r>
            <a:r>
              <a:rPr lang="en-ID" sz="1800" dirty="0"/>
              <a:t> </a:t>
            </a:r>
            <a:r>
              <a:rPr lang="en-ID" sz="1800" dirty="0" err="1"/>
              <a:t>menjelaskan</a:t>
            </a:r>
            <a:r>
              <a:rPr lang="en-ID" sz="1800" dirty="0"/>
              <a:t> </a:t>
            </a:r>
            <a:r>
              <a:rPr lang="en-ID" sz="1800" dirty="0" err="1"/>
              <a:t>secara</a:t>
            </a:r>
            <a:r>
              <a:rPr lang="en-ID" sz="1800" dirty="0"/>
              <a:t> </a:t>
            </a:r>
            <a:r>
              <a:rPr lang="en-ID" sz="1800" dirty="0" err="1"/>
              <a:t>komprehensif</a:t>
            </a:r>
            <a:r>
              <a:rPr lang="en-ID" sz="1800" dirty="0"/>
              <a:t> </a:t>
            </a:r>
            <a:r>
              <a:rPr lang="en-ID" sz="1800" dirty="0" err="1"/>
              <a:t>strategi</a:t>
            </a:r>
            <a:r>
              <a:rPr lang="en-ID" sz="1800" dirty="0"/>
              <a:t> </a:t>
            </a:r>
            <a:r>
              <a:rPr lang="en-ID" sz="1800" dirty="0" err="1"/>
              <a:t>pencapaian</a:t>
            </a:r>
            <a:r>
              <a:rPr lang="en-ID" sz="1800" dirty="0"/>
              <a:t> VMTS di UPPS. </a:t>
            </a:r>
            <a:r>
              <a:rPr lang="en-ID" sz="1800" b="1" dirty="0" err="1"/>
              <a:t>Pada</a:t>
            </a:r>
            <a:r>
              <a:rPr lang="en-ID" sz="1800" b="1" dirty="0"/>
              <a:t> </a:t>
            </a:r>
            <a:r>
              <a:rPr lang="en-ID" sz="1800" b="1" dirty="0" err="1"/>
              <a:t>bagian</a:t>
            </a:r>
            <a:r>
              <a:rPr lang="en-ID" sz="1800" b="1" dirty="0"/>
              <a:t> </a:t>
            </a:r>
            <a:r>
              <a:rPr lang="en-ID" sz="1800" b="1" dirty="0" err="1"/>
              <a:t>ini</a:t>
            </a:r>
            <a:r>
              <a:rPr lang="en-ID" sz="1800" b="1" dirty="0"/>
              <a:t> </a:t>
            </a:r>
            <a:r>
              <a:rPr lang="en-ID" sz="1800" b="1" dirty="0" err="1"/>
              <a:t>juga</a:t>
            </a:r>
            <a:r>
              <a:rPr lang="en-ID" sz="1800" b="1" dirty="0"/>
              <a:t> </a:t>
            </a:r>
            <a:r>
              <a:rPr lang="en-ID" sz="1800" b="1" dirty="0" err="1"/>
              <a:t>harus</a:t>
            </a:r>
            <a:r>
              <a:rPr lang="en-ID" sz="1800" b="1" dirty="0"/>
              <a:t> </a:t>
            </a:r>
            <a:r>
              <a:rPr lang="en-ID" sz="1800" b="1" dirty="0" err="1"/>
              <a:t>diuraikan</a:t>
            </a:r>
            <a:r>
              <a:rPr lang="en-ID" sz="1800" b="1" dirty="0"/>
              <a:t> </a:t>
            </a:r>
            <a:r>
              <a:rPr lang="en-ID" sz="1800" b="1" dirty="0" err="1"/>
              <a:t>sumber</a:t>
            </a:r>
            <a:r>
              <a:rPr lang="en-ID" sz="1800" b="1" dirty="0"/>
              <a:t> </a:t>
            </a:r>
            <a:r>
              <a:rPr lang="en-ID" sz="1800" b="1" dirty="0" err="1"/>
              <a:t>daya</a:t>
            </a:r>
            <a:r>
              <a:rPr lang="en-ID" sz="1800" b="1" dirty="0"/>
              <a:t> yang </a:t>
            </a:r>
            <a:r>
              <a:rPr lang="en-ID" sz="1800" b="1" dirty="0" err="1"/>
              <a:t>dialokasikan</a:t>
            </a:r>
            <a:r>
              <a:rPr lang="en-ID" sz="1800" dirty="0"/>
              <a:t> </a:t>
            </a:r>
            <a:r>
              <a:rPr lang="en-ID" sz="1800" dirty="0" err="1"/>
              <a:t>untuk</a:t>
            </a:r>
            <a:r>
              <a:rPr lang="en-ID" sz="1800" dirty="0"/>
              <a:t> </a:t>
            </a:r>
            <a:r>
              <a:rPr lang="en-ID" sz="1800" dirty="0" err="1"/>
              <a:t>mencapai</a:t>
            </a:r>
            <a:r>
              <a:rPr lang="en-ID" sz="1800" dirty="0"/>
              <a:t> </a:t>
            </a:r>
            <a:r>
              <a:rPr lang="en-ID" sz="1800" dirty="0" err="1"/>
              <a:t>visi</a:t>
            </a:r>
            <a:r>
              <a:rPr lang="en-ID" sz="1800" dirty="0"/>
              <a:t> yang </a:t>
            </a:r>
            <a:r>
              <a:rPr lang="en-ID" sz="1800" dirty="0" err="1"/>
              <a:t>telah</a:t>
            </a:r>
            <a:r>
              <a:rPr lang="en-ID" sz="1800" dirty="0"/>
              <a:t> </a:t>
            </a:r>
            <a:r>
              <a:rPr lang="en-ID" sz="1800" dirty="0" err="1"/>
              <a:t>ditetapkan</a:t>
            </a:r>
            <a:r>
              <a:rPr lang="en-ID" sz="1800" dirty="0"/>
              <a:t> </a:t>
            </a:r>
            <a:r>
              <a:rPr lang="en-ID" sz="1800" dirty="0" err="1"/>
              <a:t>serta</a:t>
            </a:r>
            <a:r>
              <a:rPr lang="en-ID" sz="1800" dirty="0"/>
              <a:t> </a:t>
            </a:r>
            <a:r>
              <a:rPr lang="en-ID" sz="1800" dirty="0" err="1"/>
              <a:t>mekanisme</a:t>
            </a:r>
            <a:r>
              <a:rPr lang="en-ID" sz="1800" dirty="0"/>
              <a:t> control </a:t>
            </a:r>
            <a:r>
              <a:rPr lang="en-ID" sz="1800" dirty="0" err="1"/>
              <a:t>pencapaian</a:t>
            </a:r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32376" y="1732926"/>
            <a:ext cx="5759574" cy="3845024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id-ID" sz="1600" b="1" dirty="0"/>
              <a:t>Metode dan Mekanisme pengukuran capaikan </a:t>
            </a:r>
            <a:r>
              <a:rPr lang="en-US" sz="1600" b="1" dirty="0"/>
              <a:t> 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id-ID" sz="1600" b="1" dirty="0"/>
              <a:t>kinerja </a:t>
            </a:r>
            <a:r>
              <a:rPr lang="id-ID" sz="1600" b="1" dirty="0"/>
              <a:t>diharapkan lebih jelas </a:t>
            </a:r>
            <a:r>
              <a:rPr lang="id-ID" sz="1600" b="1" dirty="0"/>
              <a:t>tertulis</a:t>
            </a:r>
            <a:endParaRPr lang="en-US" sz="1600" b="1" dirty="0"/>
          </a:p>
          <a:p>
            <a:pPr algn="just">
              <a:spcBef>
                <a:spcPts val="0"/>
              </a:spcBef>
            </a:pPr>
            <a:r>
              <a:rPr lang="en-US" sz="1600" dirty="0" err="1"/>
              <a:t>Secara</a:t>
            </a:r>
            <a:r>
              <a:rPr lang="en-US" sz="1600" dirty="0"/>
              <a:t> </a:t>
            </a:r>
            <a:r>
              <a:rPr lang="id-ID" sz="1600" dirty="0"/>
              <a:t>komprehensif</a:t>
            </a:r>
            <a:r>
              <a:rPr lang="id-ID" sz="1600" dirty="0"/>
              <a:t>, terstruktur dan </a:t>
            </a:r>
            <a:r>
              <a:rPr lang="id-ID" sz="1600" dirty="0"/>
              <a:t>sistematis</a:t>
            </a:r>
            <a:r>
              <a:rPr lang="en-US" sz="1600" dirty="0"/>
              <a:t> </a:t>
            </a:r>
            <a:r>
              <a:rPr lang="en-US" sz="1600" dirty="0" err="1"/>
              <a:t>mekanisme</a:t>
            </a:r>
            <a:r>
              <a:rPr lang="en-US" sz="1600" dirty="0"/>
              <a:t> </a:t>
            </a:r>
            <a:r>
              <a:rPr lang="en-US" sz="1600" dirty="0" err="1"/>
              <a:t>pengalokasian</a:t>
            </a:r>
            <a:r>
              <a:rPr lang="en-US" sz="1600" dirty="0"/>
              <a:t> </a:t>
            </a:r>
            <a:r>
              <a:rPr lang="en-US" sz="1600" dirty="0" err="1"/>
              <a:t>sumber</a:t>
            </a:r>
            <a:r>
              <a:rPr lang="en-US" sz="1600" dirty="0"/>
              <a:t> </a:t>
            </a:r>
            <a:r>
              <a:rPr lang="en-US" sz="1600" dirty="0" err="1"/>
              <a:t>daya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mencapai</a:t>
            </a:r>
            <a:r>
              <a:rPr lang="en-US" sz="1600" dirty="0"/>
              <a:t> VMTS </a:t>
            </a:r>
            <a:r>
              <a:rPr lang="en-US" sz="1600" dirty="0" err="1"/>
              <a:t>serta</a:t>
            </a:r>
            <a:r>
              <a:rPr lang="en-US" sz="1600" dirty="0"/>
              <a:t> </a:t>
            </a:r>
            <a:r>
              <a:rPr lang="en-US" sz="1600" dirty="0" err="1"/>
              <a:t>mekanisme</a:t>
            </a:r>
            <a:r>
              <a:rPr lang="en-US" sz="1600" dirty="0"/>
              <a:t> </a:t>
            </a:r>
            <a:r>
              <a:rPr lang="en-US" sz="1600" dirty="0" err="1"/>
              <a:t>kontrol</a:t>
            </a:r>
            <a:r>
              <a:rPr lang="en-US" sz="1600" dirty="0"/>
              <a:t> </a:t>
            </a:r>
            <a:r>
              <a:rPr lang="en-US" sz="1600" dirty="0" err="1"/>
              <a:t>pencapaianya</a:t>
            </a:r>
            <a:r>
              <a:rPr lang="en-US" sz="1600" dirty="0"/>
              <a:t> </a:t>
            </a:r>
            <a:r>
              <a:rPr lang="en-US" sz="1600" dirty="0" err="1"/>
              <a:t>telah</a:t>
            </a:r>
            <a:r>
              <a:rPr lang="en-US" sz="1600" dirty="0"/>
              <a:t> </a:t>
            </a:r>
            <a:r>
              <a:rPr lang="en-US" sz="1600" dirty="0" err="1"/>
              <a:t>diatur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peraturan</a:t>
            </a:r>
            <a:r>
              <a:rPr lang="en-US" sz="1600" dirty="0"/>
              <a:t> MWA No </a:t>
            </a:r>
            <a:r>
              <a:rPr lang="en-US" sz="1600" dirty="0"/>
              <a:t>02 </a:t>
            </a:r>
            <a:r>
              <a:rPr lang="en-US" sz="1600" dirty="0" err="1"/>
              <a:t>Tahun</a:t>
            </a:r>
            <a:r>
              <a:rPr lang="en-US" sz="1600" dirty="0"/>
              <a:t> 2018</a:t>
            </a:r>
            <a:endParaRPr lang="en-US" sz="1600" dirty="0"/>
          </a:p>
          <a:p>
            <a:pPr algn="just">
              <a:spcBef>
                <a:spcPts val="0"/>
              </a:spcBef>
            </a:pP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mengalokasikan</a:t>
            </a:r>
            <a:r>
              <a:rPr lang="en-US" sz="1600" dirty="0"/>
              <a:t> </a:t>
            </a:r>
            <a:r>
              <a:rPr lang="en-US" sz="1600" dirty="0" err="1"/>
              <a:t>sumber</a:t>
            </a:r>
            <a:r>
              <a:rPr lang="en-US" sz="1600" dirty="0"/>
              <a:t> </a:t>
            </a:r>
            <a:r>
              <a:rPr lang="en-US" sz="1600" dirty="0" err="1"/>
              <a:t>daya</a:t>
            </a:r>
            <a:r>
              <a:rPr lang="en-US" sz="1600" dirty="0"/>
              <a:t> (</a:t>
            </a:r>
            <a:r>
              <a:rPr lang="en-US" sz="1600" dirty="0" err="1"/>
              <a:t>anggaran</a:t>
            </a:r>
            <a:r>
              <a:rPr lang="en-US" sz="1600" dirty="0"/>
              <a:t>) </a:t>
            </a:r>
            <a:r>
              <a:rPr lang="en-US" sz="1600" dirty="0" err="1"/>
              <a:t>tertera</a:t>
            </a:r>
            <a:r>
              <a:rPr lang="en-US" sz="1600" dirty="0"/>
              <a:t>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pasal</a:t>
            </a:r>
            <a:r>
              <a:rPr lang="en-US" sz="1600" dirty="0"/>
              <a:t> </a:t>
            </a:r>
            <a:r>
              <a:rPr lang="en-US" sz="1600" dirty="0"/>
              <a:t>27-35 </a:t>
            </a:r>
            <a:r>
              <a:rPr lang="en-US" sz="1600" dirty="0" err="1"/>
              <a:t>tentang</a:t>
            </a:r>
            <a:r>
              <a:rPr lang="en-US" sz="1600" dirty="0"/>
              <a:t> </a:t>
            </a:r>
            <a:r>
              <a:rPr lang="en-US" sz="1600" dirty="0" err="1"/>
              <a:t>Rencana</a:t>
            </a:r>
            <a:r>
              <a:rPr lang="en-US" sz="1600" dirty="0"/>
              <a:t> </a:t>
            </a:r>
            <a:r>
              <a:rPr lang="en-US" sz="1600" dirty="0" err="1"/>
              <a:t>Kerja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Anggaran</a:t>
            </a:r>
            <a:r>
              <a:rPr lang="en-US" sz="1600" dirty="0"/>
              <a:t> </a:t>
            </a:r>
            <a:r>
              <a:rPr lang="en-US" sz="1600" dirty="0" err="1"/>
              <a:t>Tahunan</a:t>
            </a:r>
            <a:r>
              <a:rPr lang="en-US" sz="1600" dirty="0"/>
              <a:t> (RKAT</a:t>
            </a:r>
            <a:r>
              <a:rPr lang="en-US" sz="1600" dirty="0"/>
              <a:t>)</a:t>
            </a:r>
          </a:p>
          <a:p>
            <a:pPr algn="just">
              <a:spcBef>
                <a:spcPts val="0"/>
              </a:spcBef>
            </a:pPr>
            <a:r>
              <a:rPr lang="en-US" sz="1600" dirty="0" err="1"/>
              <a:t>Dalam</a:t>
            </a:r>
            <a:r>
              <a:rPr lang="en-US" sz="1600" dirty="0"/>
              <a:t> proses </a:t>
            </a:r>
            <a:r>
              <a:rPr lang="en-US" sz="1600" dirty="0" err="1"/>
              <a:t>penyusunan</a:t>
            </a:r>
            <a:r>
              <a:rPr lang="en-US" sz="1600" dirty="0"/>
              <a:t> RKAT target </a:t>
            </a:r>
            <a:r>
              <a:rPr lang="en-US" sz="1600" dirty="0" err="1"/>
              <a:t>kinerja</a:t>
            </a:r>
            <a:r>
              <a:rPr lang="en-US" sz="1600" dirty="0"/>
              <a:t> yang </a:t>
            </a:r>
            <a:r>
              <a:rPr lang="en-US" sz="1600" dirty="0" err="1"/>
              <a:t>telah</a:t>
            </a:r>
            <a:r>
              <a:rPr lang="en-US" sz="1600" dirty="0"/>
              <a:t> </a:t>
            </a:r>
            <a:r>
              <a:rPr lang="en-US" sz="1600" dirty="0" err="1"/>
              <a:t>dicapai</a:t>
            </a:r>
            <a:r>
              <a:rPr lang="en-US" sz="1600" dirty="0"/>
              <a:t> </a:t>
            </a:r>
            <a:r>
              <a:rPr lang="en-US" sz="1600" dirty="0" err="1"/>
              <a:t>dievaluasi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forum </a:t>
            </a:r>
            <a:r>
              <a:rPr lang="en-US" sz="1600" dirty="0" err="1"/>
              <a:t>Rapat</a:t>
            </a:r>
            <a:r>
              <a:rPr lang="en-US" sz="1600" dirty="0"/>
              <a:t> </a:t>
            </a:r>
            <a:r>
              <a:rPr lang="en-US" sz="1600" dirty="0" err="1"/>
              <a:t>Kerja</a:t>
            </a:r>
            <a:r>
              <a:rPr lang="en-US" sz="1600" dirty="0"/>
              <a:t> </a:t>
            </a:r>
            <a:r>
              <a:rPr lang="en-US" sz="1600" dirty="0" err="1"/>
              <a:t>Tahunan</a:t>
            </a:r>
            <a:r>
              <a:rPr lang="en-US" sz="1600" dirty="0"/>
              <a:t> (</a:t>
            </a:r>
            <a:r>
              <a:rPr lang="en-US" sz="1600" dirty="0" err="1"/>
              <a:t>Rakerta</a:t>
            </a:r>
            <a:r>
              <a:rPr lang="en-US" sz="1600" dirty="0"/>
              <a:t>) yang </a:t>
            </a:r>
            <a:r>
              <a:rPr lang="en-US" sz="1600" dirty="0" err="1"/>
              <a:t>diadakan</a:t>
            </a:r>
            <a:r>
              <a:rPr lang="en-US" sz="1600" dirty="0"/>
              <a:t> minimal 2x </a:t>
            </a:r>
            <a:r>
              <a:rPr lang="en-US" sz="1600" dirty="0" err="1"/>
              <a:t>setahun</a:t>
            </a:r>
            <a:r>
              <a:rPr lang="en-US" sz="1600" dirty="0"/>
              <a:t> </a:t>
            </a:r>
          </a:p>
          <a:p>
            <a:pPr algn="just">
              <a:spcBef>
                <a:spcPts val="0"/>
              </a:spcBef>
            </a:pPr>
            <a:endParaRPr lang="en-US" sz="16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id-ID" sz="1600" b="1" dirty="0"/>
              <a:t>Bagaimana metode SWOT /Field</a:t>
            </a:r>
            <a:r>
              <a:rPr lang="en-ID" sz="1600" b="1" dirty="0"/>
              <a:t> </a:t>
            </a:r>
            <a:r>
              <a:rPr lang="id-ID" sz="1600" b="1" dirty="0"/>
              <a:t>Analysis</a:t>
            </a:r>
            <a:endParaRPr lang="en-ID" sz="1600" b="1" dirty="0"/>
          </a:p>
          <a:p>
            <a:pPr marL="0" indent="0" algn="just">
              <a:spcBef>
                <a:spcPts val="0"/>
              </a:spcBef>
              <a:buNone/>
            </a:pPr>
            <a:r>
              <a:rPr lang="id-ID" sz="1600" b="1" dirty="0"/>
              <a:t>/FishBone/RCA dilakukan diharapkan lebih jelas </a:t>
            </a:r>
            <a:endParaRPr lang="en-ID" sz="1600" b="1" dirty="0"/>
          </a:p>
          <a:p>
            <a:pPr algn="just">
              <a:spcBef>
                <a:spcPts val="0"/>
              </a:spcBef>
            </a:pPr>
            <a:r>
              <a:rPr lang="en-US" sz="1600" dirty="0" err="1"/>
              <a:t>Sesuai</a:t>
            </a:r>
            <a:r>
              <a:rPr lang="en-US" sz="1600" dirty="0"/>
              <a:t> </a:t>
            </a:r>
            <a:r>
              <a:rPr lang="en-US" sz="1600" dirty="0" err="1"/>
              <a:t>pedoman</a:t>
            </a:r>
            <a:r>
              <a:rPr lang="en-US" sz="1600" dirty="0"/>
              <a:t> </a:t>
            </a:r>
            <a:r>
              <a:rPr lang="en-US" sz="1600" dirty="0" err="1"/>
              <a:t>penyusunan</a:t>
            </a:r>
            <a:r>
              <a:rPr lang="en-US" sz="1600" dirty="0"/>
              <a:t> </a:t>
            </a:r>
            <a:r>
              <a:rPr lang="en-US" sz="1600" dirty="0" err="1"/>
              <a:t>renstra</a:t>
            </a:r>
            <a:r>
              <a:rPr lang="en-US" sz="1600" dirty="0"/>
              <a:t> di </a:t>
            </a:r>
            <a:r>
              <a:rPr lang="en-US" sz="1600" dirty="0" err="1"/>
              <a:t>lingkungan</a:t>
            </a:r>
            <a:r>
              <a:rPr lang="en-US" sz="1600" dirty="0"/>
              <a:t> </a:t>
            </a:r>
            <a:r>
              <a:rPr lang="en-US" sz="1600" dirty="0" err="1"/>
              <a:t>Fakultas</a:t>
            </a:r>
            <a:r>
              <a:rPr lang="en-US" sz="1600" dirty="0"/>
              <a:t> </a:t>
            </a:r>
            <a:r>
              <a:rPr lang="en-US" sz="1600" dirty="0" err="1"/>
              <a:t>Teknik</a:t>
            </a:r>
            <a:r>
              <a:rPr lang="en-US" sz="1600" dirty="0"/>
              <a:t>,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merancang</a:t>
            </a:r>
            <a:r>
              <a:rPr lang="en-US" sz="1600" dirty="0"/>
              <a:t> </a:t>
            </a:r>
            <a:r>
              <a:rPr lang="en-US" sz="1600" dirty="0" err="1"/>
              <a:t>strategi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program </a:t>
            </a:r>
            <a:r>
              <a:rPr lang="en-US" sz="1600" dirty="0" err="1"/>
              <a:t>kerja</a:t>
            </a:r>
            <a:r>
              <a:rPr lang="en-US" sz="1600" dirty="0"/>
              <a:t> UPPS </a:t>
            </a:r>
            <a:r>
              <a:rPr lang="en-US" sz="1600" dirty="0" err="1"/>
              <a:t>disarankan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menggunakan</a:t>
            </a:r>
            <a:r>
              <a:rPr lang="en-US" sz="1600" dirty="0"/>
              <a:t> </a:t>
            </a:r>
            <a:r>
              <a:rPr lang="en-US" sz="1600" dirty="0" err="1"/>
              <a:t>metode</a:t>
            </a:r>
            <a:r>
              <a:rPr lang="en-US" sz="1600" dirty="0"/>
              <a:t> </a:t>
            </a:r>
            <a:r>
              <a:rPr lang="en-US" sz="1600" dirty="0" err="1"/>
              <a:t>analisis</a:t>
            </a:r>
            <a:r>
              <a:rPr lang="en-US" sz="1600" dirty="0"/>
              <a:t> SWOT  </a:t>
            </a:r>
            <a:r>
              <a:rPr lang="en-US" sz="1600" dirty="0">
                <a:solidFill>
                  <a:srgbClr val="FF0000"/>
                </a:solidFill>
              </a:rPr>
              <a:t>(</a:t>
            </a:r>
            <a:r>
              <a:rPr lang="en-US" sz="1600" dirty="0" err="1">
                <a:solidFill>
                  <a:srgbClr val="FF0000"/>
                </a:solidFill>
              </a:rPr>
              <a:t>lihat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Pedoman</a:t>
            </a:r>
            <a:r>
              <a:rPr lang="en-US" sz="1600" dirty="0">
                <a:solidFill>
                  <a:srgbClr val="FF0000"/>
                </a:solidFill>
              </a:rPr>
              <a:t>…)</a:t>
            </a:r>
            <a:endParaRPr lang="en-US" sz="1600" dirty="0">
              <a:solidFill>
                <a:srgbClr val="FF0000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n-US" sz="16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717" y="3727938"/>
            <a:ext cx="4728847" cy="2414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316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948" y="2889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id-ID" sz="2800" b="1" dirty="0"/>
              <a:t>Metode dan Mekanisme pengukuran </a:t>
            </a:r>
            <a:r>
              <a:rPr lang="id-ID" sz="2800" b="1" dirty="0"/>
              <a:t>capaikan</a:t>
            </a:r>
            <a:r>
              <a:rPr lang="en-US" sz="2800" b="1" dirty="0"/>
              <a:t> </a:t>
            </a:r>
            <a:r>
              <a:rPr lang="id-ID" sz="2800" b="1" dirty="0"/>
              <a:t>kinerja</a:t>
            </a:r>
            <a:r>
              <a:rPr lang="en-US" sz="2800" b="1" dirty="0"/>
              <a:t>   </a:t>
            </a:r>
            <a:r>
              <a:rPr lang="id-ID" sz="2800" b="1" dirty="0"/>
              <a:t> </a:t>
            </a:r>
            <a:r>
              <a:rPr lang="en-US" sz="2800" b="1" dirty="0"/>
              <a:t>  </a:t>
            </a:r>
            <a:r>
              <a:rPr lang="en-US" sz="2800" b="1" dirty="0"/>
              <a:t/>
            </a:r>
            <a:br>
              <a:rPr lang="en-US" sz="2800" b="1" dirty="0"/>
            </a:br>
            <a:endParaRPr lang="en-US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948" y="1367660"/>
            <a:ext cx="10750852" cy="5490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925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D" b="1" dirty="0" err="1" smtClean="0"/>
              <a:t>Poin</a:t>
            </a:r>
            <a:r>
              <a:rPr lang="en-ID" b="1" dirty="0" smtClean="0"/>
              <a:t> 4: </a:t>
            </a:r>
            <a:r>
              <a:rPr lang="en-ID" b="1" dirty="0" err="1" smtClean="0"/>
              <a:t>Indikator</a:t>
            </a:r>
            <a:r>
              <a:rPr lang="en-ID" b="1" dirty="0" smtClean="0"/>
              <a:t> </a:t>
            </a:r>
            <a:r>
              <a:rPr lang="en-ID" b="1" dirty="0" err="1" smtClean="0"/>
              <a:t>Kinerja</a:t>
            </a:r>
            <a:r>
              <a:rPr lang="en-ID" b="1" dirty="0" smtClean="0"/>
              <a:t> </a:t>
            </a:r>
            <a:r>
              <a:rPr lang="en-ID" b="1" dirty="0" err="1" smtClean="0"/>
              <a:t>Utama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D" sz="1800" dirty="0"/>
              <a:t>UPPS </a:t>
            </a:r>
            <a:r>
              <a:rPr lang="en-ID" sz="1800" dirty="0" err="1"/>
              <a:t>dan</a:t>
            </a:r>
            <a:r>
              <a:rPr lang="en-ID" sz="1800" dirty="0"/>
              <a:t> program </a:t>
            </a:r>
            <a:r>
              <a:rPr lang="en-ID" sz="1800" dirty="0" err="1"/>
              <a:t>studi</a:t>
            </a:r>
            <a:r>
              <a:rPr lang="en-ID" sz="1800" dirty="0"/>
              <a:t> </a:t>
            </a:r>
            <a:r>
              <a:rPr lang="en-ID" sz="1800" dirty="0" err="1"/>
              <a:t>memiliki</a:t>
            </a:r>
            <a:r>
              <a:rPr lang="en-ID" sz="1800" dirty="0"/>
              <a:t> </a:t>
            </a:r>
            <a:r>
              <a:rPr lang="en-ID" sz="1800" dirty="0" err="1"/>
              <a:t>rencana</a:t>
            </a:r>
            <a:r>
              <a:rPr lang="en-ID" sz="1800" dirty="0"/>
              <a:t> </a:t>
            </a:r>
            <a:r>
              <a:rPr lang="en-ID" sz="1800" dirty="0" err="1"/>
              <a:t>pengembangan</a:t>
            </a:r>
            <a:r>
              <a:rPr lang="en-ID" sz="1800" dirty="0"/>
              <a:t> yang </a:t>
            </a:r>
            <a:r>
              <a:rPr lang="en-ID" sz="1800" dirty="0" err="1"/>
              <a:t>memuat</a:t>
            </a:r>
            <a:r>
              <a:rPr lang="en-ID" sz="1800" dirty="0"/>
              <a:t> </a:t>
            </a:r>
            <a:r>
              <a:rPr lang="en-ID" sz="1800" dirty="0" err="1"/>
              <a:t>indikator</a:t>
            </a:r>
            <a:r>
              <a:rPr lang="en-ID" sz="1800" dirty="0"/>
              <a:t> </a:t>
            </a:r>
            <a:r>
              <a:rPr lang="en-ID" sz="1800" dirty="0" err="1"/>
              <a:t>kinerja</a:t>
            </a:r>
            <a:r>
              <a:rPr lang="en-ID" sz="1800" dirty="0"/>
              <a:t> </a:t>
            </a:r>
            <a:r>
              <a:rPr lang="en-ID" sz="1800" dirty="0" err="1"/>
              <a:t>utama</a:t>
            </a:r>
            <a:r>
              <a:rPr lang="en-ID" sz="1800" dirty="0"/>
              <a:t> </a:t>
            </a:r>
            <a:r>
              <a:rPr lang="en-ID" sz="1800" dirty="0" err="1"/>
              <a:t>dan</a:t>
            </a:r>
            <a:r>
              <a:rPr lang="en-ID" sz="1800" dirty="0"/>
              <a:t> </a:t>
            </a:r>
            <a:r>
              <a:rPr lang="en-ID" sz="1800" dirty="0" err="1"/>
              <a:t>targetnya</a:t>
            </a:r>
            <a:r>
              <a:rPr lang="en-ID" sz="1800" dirty="0"/>
              <a:t> </a:t>
            </a:r>
            <a:r>
              <a:rPr lang="en-ID" sz="1800" dirty="0" err="1"/>
              <a:t>untuk</a:t>
            </a:r>
            <a:r>
              <a:rPr lang="en-ID" sz="1800" dirty="0"/>
              <a:t> </a:t>
            </a:r>
            <a:r>
              <a:rPr lang="en-ID" sz="1800" dirty="0" err="1"/>
              <a:t>mengukur</a:t>
            </a:r>
            <a:r>
              <a:rPr lang="en-ID" sz="1800" dirty="0"/>
              <a:t> </a:t>
            </a:r>
            <a:r>
              <a:rPr lang="en-ID" sz="1800" dirty="0" err="1"/>
              <a:t>ketercapaian</a:t>
            </a:r>
            <a:r>
              <a:rPr lang="en-ID" sz="1800" dirty="0"/>
              <a:t> </a:t>
            </a:r>
            <a:r>
              <a:rPr lang="en-ID" sz="1800" dirty="0" err="1"/>
              <a:t>tujuan</a:t>
            </a:r>
            <a:r>
              <a:rPr lang="en-ID" sz="1800" dirty="0"/>
              <a:t> </a:t>
            </a:r>
            <a:r>
              <a:rPr lang="en-ID" sz="1800" dirty="0" err="1"/>
              <a:t>strategis</a:t>
            </a:r>
            <a:r>
              <a:rPr lang="en-ID" sz="1800" dirty="0"/>
              <a:t> yang </a:t>
            </a:r>
            <a:r>
              <a:rPr lang="en-ID" sz="1800" dirty="0" err="1"/>
              <a:t>telah</a:t>
            </a:r>
            <a:r>
              <a:rPr lang="en-ID" sz="1800" dirty="0"/>
              <a:t> </a:t>
            </a:r>
            <a:r>
              <a:rPr lang="en-ID" sz="1800" dirty="0" err="1"/>
              <a:t>ditetapkan</a:t>
            </a:r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0340" y="1825625"/>
            <a:ext cx="5202560" cy="482335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d-ID" sz="1600" b="1" dirty="0"/>
              <a:t>Target kinerja diharapkan  melebihi 2019 hingga sampai 2024  (diharapkan ada evaluasi kemampuan UPPS dan PS  untuk mencapai target</a:t>
            </a:r>
            <a:r>
              <a:rPr lang="id-ID" sz="1600" b="1" dirty="0" smtClean="0"/>
              <a:t>)</a:t>
            </a:r>
            <a:endParaRPr lang="en-ID" sz="1600" b="1" dirty="0" smtClean="0"/>
          </a:p>
          <a:p>
            <a:pPr marL="231775" indent="-231775" algn="just">
              <a:spcBef>
                <a:spcPts val="0"/>
              </a:spcBef>
            </a:pPr>
            <a:r>
              <a:rPr lang="en-ID" sz="1600" dirty="0" err="1" smtClean="0"/>
              <a:t>Untuk</a:t>
            </a:r>
            <a:r>
              <a:rPr lang="en-ID" sz="1600" dirty="0" smtClean="0"/>
              <a:t> </a:t>
            </a:r>
            <a:r>
              <a:rPr lang="en-ID" sz="1600" dirty="0" err="1"/>
              <a:t>memastikan</a:t>
            </a:r>
            <a:r>
              <a:rPr lang="en-ID" sz="1600" dirty="0"/>
              <a:t> UPPS </a:t>
            </a:r>
            <a:r>
              <a:rPr lang="en-ID" sz="1600" dirty="0" err="1"/>
              <a:t>dapat</a:t>
            </a:r>
            <a:r>
              <a:rPr lang="en-ID" sz="1600" dirty="0"/>
              <a:t> </a:t>
            </a:r>
            <a:r>
              <a:rPr lang="en-ID" sz="1600" dirty="0" err="1"/>
              <a:t>merumuskan</a:t>
            </a:r>
            <a:r>
              <a:rPr lang="en-ID" sz="1600" dirty="0"/>
              <a:t> </a:t>
            </a:r>
            <a:r>
              <a:rPr lang="en-ID" sz="1600" dirty="0" err="1"/>
              <a:t>indikator</a:t>
            </a:r>
            <a:r>
              <a:rPr lang="en-ID" sz="1600" dirty="0"/>
              <a:t> </a:t>
            </a:r>
            <a:r>
              <a:rPr lang="en-ID" sz="1600" dirty="0" err="1"/>
              <a:t>kinerja</a:t>
            </a:r>
            <a:r>
              <a:rPr lang="en-ID" sz="1600" dirty="0"/>
              <a:t> </a:t>
            </a:r>
            <a:r>
              <a:rPr lang="en-ID" sz="1600" dirty="0" err="1"/>
              <a:t>utama</a:t>
            </a:r>
            <a:r>
              <a:rPr lang="en-ID" sz="1600" dirty="0"/>
              <a:t> </a:t>
            </a:r>
            <a:r>
              <a:rPr lang="en-ID" sz="1600" dirty="0" err="1"/>
              <a:t>sebagai</a:t>
            </a:r>
            <a:r>
              <a:rPr lang="en-ID" sz="1600" dirty="0"/>
              <a:t> </a:t>
            </a:r>
            <a:r>
              <a:rPr lang="en-ID" sz="1600" dirty="0" err="1"/>
              <a:t>alat</a:t>
            </a:r>
            <a:r>
              <a:rPr lang="en-ID" sz="1600" dirty="0"/>
              <a:t> </a:t>
            </a:r>
            <a:r>
              <a:rPr lang="en-ID" sz="1600" dirty="0" err="1"/>
              <a:t>ukur</a:t>
            </a:r>
            <a:r>
              <a:rPr lang="en-ID" sz="1600" dirty="0"/>
              <a:t> </a:t>
            </a:r>
            <a:r>
              <a:rPr lang="en-ID" sz="1600" dirty="0" err="1"/>
              <a:t>ketercapaian</a:t>
            </a:r>
            <a:r>
              <a:rPr lang="en-ID" sz="1600" dirty="0"/>
              <a:t> </a:t>
            </a:r>
            <a:r>
              <a:rPr lang="en-ID" sz="1600" dirty="0" err="1"/>
              <a:t>tujuan</a:t>
            </a:r>
            <a:r>
              <a:rPr lang="en-ID" sz="1600" dirty="0"/>
              <a:t> </a:t>
            </a:r>
            <a:r>
              <a:rPr lang="en-ID" sz="1600" dirty="0" err="1"/>
              <a:t>strategis</a:t>
            </a:r>
            <a:r>
              <a:rPr lang="en-ID" sz="1600" dirty="0"/>
              <a:t> yang </a:t>
            </a:r>
            <a:r>
              <a:rPr lang="en-ID" sz="1600" dirty="0" err="1"/>
              <a:t>telah</a:t>
            </a:r>
            <a:r>
              <a:rPr lang="en-ID" sz="1600" dirty="0"/>
              <a:t> </a:t>
            </a:r>
            <a:r>
              <a:rPr lang="en-ID" sz="1600" dirty="0" err="1"/>
              <a:t>ditetapkan</a:t>
            </a:r>
            <a:r>
              <a:rPr lang="en-ID" sz="1600" dirty="0"/>
              <a:t>, </a:t>
            </a:r>
            <a:r>
              <a:rPr lang="en-ID" sz="1600" dirty="0" err="1"/>
              <a:t>Fakultas</a:t>
            </a:r>
            <a:r>
              <a:rPr lang="en-ID" sz="1600" dirty="0"/>
              <a:t> </a:t>
            </a:r>
            <a:r>
              <a:rPr lang="en-ID" sz="1600" dirty="0" err="1"/>
              <a:t>Teknik</a:t>
            </a:r>
            <a:r>
              <a:rPr lang="en-ID" sz="1600" dirty="0"/>
              <a:t> </a:t>
            </a:r>
            <a:r>
              <a:rPr lang="en-ID" sz="1600" dirty="0" err="1"/>
              <a:t>telah</a:t>
            </a:r>
            <a:r>
              <a:rPr lang="en-ID" sz="1600" dirty="0"/>
              <a:t> </a:t>
            </a:r>
            <a:r>
              <a:rPr lang="en-ID" sz="1600" dirty="0" err="1"/>
              <a:t>menyusun</a:t>
            </a:r>
            <a:r>
              <a:rPr lang="en-ID" sz="1600" dirty="0"/>
              <a:t> </a:t>
            </a:r>
            <a:r>
              <a:rPr lang="en-ID" sz="1600" dirty="0" err="1"/>
              <a:t>instrumen</a:t>
            </a:r>
            <a:r>
              <a:rPr lang="en-ID" sz="1600" dirty="0"/>
              <a:t> </a:t>
            </a:r>
            <a:r>
              <a:rPr lang="en-ID" sz="1600" dirty="0" err="1"/>
              <a:t>dan</a:t>
            </a:r>
            <a:r>
              <a:rPr lang="en-ID" sz="1600" dirty="0"/>
              <a:t> </a:t>
            </a:r>
            <a:r>
              <a:rPr lang="en-ID" sz="1600" dirty="0" err="1"/>
              <a:t>kerangka</a:t>
            </a:r>
            <a:r>
              <a:rPr lang="en-ID" sz="1600" dirty="0"/>
              <a:t> </a:t>
            </a:r>
            <a:r>
              <a:rPr lang="en-ID" sz="1600" dirty="0" err="1"/>
              <a:t>kerja</a:t>
            </a:r>
            <a:r>
              <a:rPr lang="en-ID" sz="1600" dirty="0"/>
              <a:t> yang </a:t>
            </a:r>
            <a:r>
              <a:rPr lang="en-ID" sz="1600" dirty="0" err="1"/>
              <a:t>komprehensif</a:t>
            </a:r>
            <a:r>
              <a:rPr lang="en-ID" sz="1600" dirty="0"/>
              <a:t>, </a:t>
            </a:r>
            <a:r>
              <a:rPr lang="en-ID" sz="1600" dirty="0" err="1"/>
              <a:t>terstruktur</a:t>
            </a:r>
            <a:r>
              <a:rPr lang="en-ID" sz="1600" dirty="0"/>
              <a:t> </a:t>
            </a:r>
            <a:r>
              <a:rPr lang="en-ID" sz="1600" dirty="0" err="1"/>
              <a:t>dan</a:t>
            </a:r>
            <a:r>
              <a:rPr lang="en-ID" sz="1600" dirty="0"/>
              <a:t> </a:t>
            </a:r>
            <a:r>
              <a:rPr lang="en-ID" sz="1600" dirty="0" err="1"/>
              <a:t>sistematis</a:t>
            </a:r>
            <a:r>
              <a:rPr lang="en-ID" sz="1600" dirty="0"/>
              <a:t> yang </a:t>
            </a:r>
            <a:r>
              <a:rPr lang="en-ID" sz="1600" dirty="0" err="1"/>
              <a:t>dapat</a:t>
            </a:r>
            <a:r>
              <a:rPr lang="en-ID" sz="1600" dirty="0"/>
              <a:t> </a:t>
            </a:r>
            <a:r>
              <a:rPr lang="en-ID" sz="1600" dirty="0" err="1"/>
              <a:t>menggambarkan</a:t>
            </a:r>
            <a:r>
              <a:rPr lang="en-ID" sz="1600" dirty="0"/>
              <a:t> </a:t>
            </a:r>
            <a:r>
              <a:rPr lang="en-ID" sz="1600" dirty="0" err="1"/>
              <a:t>hubungan</a:t>
            </a:r>
            <a:r>
              <a:rPr lang="en-ID" sz="1600" dirty="0"/>
              <a:t> IKU </a:t>
            </a:r>
            <a:r>
              <a:rPr lang="en-ID" sz="1600" dirty="0" err="1"/>
              <a:t>dengan</a:t>
            </a:r>
            <a:r>
              <a:rPr lang="en-ID" sz="1600" dirty="0"/>
              <a:t> VMTS </a:t>
            </a:r>
            <a:r>
              <a:rPr lang="en-US" sz="1600" dirty="0">
                <a:solidFill>
                  <a:srgbClr val="FF0000"/>
                </a:solidFill>
              </a:rPr>
              <a:t>(</a:t>
            </a:r>
            <a:r>
              <a:rPr lang="en-US" sz="1600" dirty="0" err="1">
                <a:solidFill>
                  <a:srgbClr val="FF0000"/>
                </a:solidFill>
              </a:rPr>
              <a:t>lihat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Pedoman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Penyusunan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Renstra</a:t>
            </a:r>
            <a:r>
              <a:rPr lang="en-US" sz="1600" dirty="0">
                <a:solidFill>
                  <a:srgbClr val="FF0000"/>
                </a:solidFill>
              </a:rPr>
              <a:t>)</a:t>
            </a:r>
          </a:p>
          <a:p>
            <a:pPr marL="231775" indent="-231775" algn="just">
              <a:spcBef>
                <a:spcPts val="0"/>
              </a:spcBef>
            </a:pPr>
            <a:r>
              <a:rPr lang="en-US" sz="1600" dirty="0"/>
              <a:t>IKU </a:t>
            </a:r>
            <a:r>
              <a:rPr lang="en-US" sz="1600" dirty="0" err="1"/>
              <a:t>tersebut</a:t>
            </a:r>
            <a:r>
              <a:rPr lang="en-US" sz="1600" dirty="0"/>
              <a:t> juga </a:t>
            </a:r>
            <a:r>
              <a:rPr lang="en-US" sz="1600" dirty="0" err="1"/>
              <a:t>harus</a:t>
            </a:r>
            <a:r>
              <a:rPr lang="en-US" sz="1600" dirty="0"/>
              <a:t> </a:t>
            </a:r>
            <a:r>
              <a:rPr lang="en-US" sz="1600" dirty="0" err="1"/>
              <a:t>sinkron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IKU </a:t>
            </a:r>
            <a:r>
              <a:rPr lang="en-US" sz="1600" dirty="0" err="1"/>
              <a:t>sebagaimana</a:t>
            </a:r>
            <a:r>
              <a:rPr lang="en-US" sz="1600" dirty="0"/>
              <a:t> </a:t>
            </a:r>
            <a:r>
              <a:rPr lang="en-US" sz="1600" dirty="0" err="1"/>
              <a:t>tertera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Renstra</a:t>
            </a:r>
            <a:r>
              <a:rPr lang="en-US" sz="1600" dirty="0"/>
              <a:t> UNDIP </a:t>
            </a:r>
            <a:endParaRPr lang="en-US" sz="1600" dirty="0"/>
          </a:p>
          <a:p>
            <a:pPr algn="just"/>
            <a:endParaRPr lang="en-US" sz="16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865" y="3377153"/>
            <a:ext cx="5105674" cy="12138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0" r="1590"/>
          <a:stretch>
            <a:fillRect/>
          </a:stretch>
        </p:blipFill>
        <p:spPr bwMode="auto">
          <a:xfrm>
            <a:off x="996866" y="5070154"/>
            <a:ext cx="5105674" cy="12665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365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871</Words>
  <Application>Microsoft Office PowerPoint</Application>
  <PresentationFormat>Widescreen</PresentationFormat>
  <Paragraphs>52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PowerPoint Presentation</vt:lpstr>
      <vt:lpstr>Kerangka Konseptual</vt:lpstr>
      <vt:lpstr>Poin 1: Latar Belakang</vt:lpstr>
      <vt:lpstr>Latar Belakang, Tujuan, Rasional, dan Mekanisme Penetapan Visi, Misi, Tujuan, dan Strategi (VMTS)</vt:lpstr>
      <vt:lpstr>PowerPoint Presentation</vt:lpstr>
      <vt:lpstr>Poin 2: Kebijakan</vt:lpstr>
      <vt:lpstr>Poin 3: Strategi Pencapaian VMTS</vt:lpstr>
      <vt:lpstr>Metode dan Mekanisme pengukuran capaikan kinerja       </vt:lpstr>
      <vt:lpstr>Poin 4: Indikator Kinerja Utama</vt:lpstr>
      <vt:lpstr>Poin 5: Indikator Kinerja Tambahan</vt:lpstr>
      <vt:lpstr>Poin 6: Evaluasi Capaian VMTS</vt:lpstr>
      <vt:lpstr>Alur Pengendalian dan Evaluasi terhadap RKAT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3</cp:revision>
  <dcterms:created xsi:type="dcterms:W3CDTF">2019-07-08T03:42:48Z</dcterms:created>
  <dcterms:modified xsi:type="dcterms:W3CDTF">2019-07-08T03:50:30Z</dcterms:modified>
</cp:coreProperties>
</file>