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041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7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17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553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1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9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5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3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5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0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76456E2-C705-4750-9627-8D9B7C03D8E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64898FB-749F-45F0-8019-6EA051B0379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5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Strategis</a:t>
            </a:r>
            <a:br>
              <a:rPr lang="en-ID" dirty="0"/>
            </a:br>
            <a:r>
              <a:rPr lang="en-ID" sz="4000" dirty="0" err="1"/>
              <a:t>untuk</a:t>
            </a:r>
            <a:r>
              <a:rPr lang="en-ID" sz="4000" dirty="0"/>
              <a:t> </a:t>
            </a:r>
            <a:r>
              <a:rPr lang="en-ID" sz="4000" dirty="0" err="1"/>
              <a:t>meningkatkan</a:t>
            </a:r>
            <a:r>
              <a:rPr lang="en-ID" sz="4000" dirty="0"/>
              <a:t> MUTU </a:t>
            </a:r>
            <a:r>
              <a:rPr lang="en-ID" sz="4000" dirty="0" err="1"/>
              <a:t>laboratorium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/>
              <a:t>Dr.-</a:t>
            </a:r>
            <a:r>
              <a:rPr lang="en-ID" dirty="0" err="1"/>
              <a:t>Ing</a:t>
            </a:r>
            <a:r>
              <a:rPr lang="en-ID" dirty="0"/>
              <a:t>. </a:t>
            </a:r>
            <a:r>
              <a:rPr lang="en-ID" dirty="0" err="1"/>
              <a:t>Silviana</a:t>
            </a:r>
            <a:r>
              <a:rPr lang="en-ID" dirty="0"/>
              <a:t>, ST, MT.</a:t>
            </a:r>
          </a:p>
          <a:p>
            <a:r>
              <a:rPr lang="en-ID" dirty="0"/>
              <a:t>Hansel </a:t>
            </a:r>
            <a:r>
              <a:rPr lang="en-ID" dirty="0" err="1"/>
              <a:t>Milen</a:t>
            </a:r>
            <a:r>
              <a:rPr lang="en-ID" dirty="0"/>
              <a:t> </a:t>
            </a:r>
            <a:r>
              <a:rPr lang="en-ID" dirty="0" err="1"/>
              <a:t>Santoso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11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 err="1"/>
              <a:t>Misi</a:t>
            </a:r>
            <a:br>
              <a:rPr lang="en-ID" dirty="0"/>
            </a:br>
            <a:br>
              <a:rPr lang="en-ID" dirty="0"/>
            </a:br>
            <a:br>
              <a:rPr lang="en-ID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800" dirty="0" err="1"/>
              <a:t>Tindakan-tindakan</a:t>
            </a:r>
            <a:r>
              <a:rPr lang="en-ID" sz="2800" dirty="0"/>
              <a:t> </a:t>
            </a:r>
            <a:r>
              <a:rPr lang="en-ID" sz="2800" dirty="0" err="1"/>
              <a:t>utama</a:t>
            </a:r>
            <a:r>
              <a:rPr lang="en-ID" sz="2800" dirty="0"/>
              <a:t> yang </a:t>
            </a:r>
            <a:r>
              <a:rPr lang="en-ID" sz="2800" dirty="0" err="1"/>
              <a:t>perlu</a:t>
            </a:r>
            <a:r>
              <a:rPr lang="en-ID" sz="2800" dirty="0"/>
              <a:t> </a:t>
            </a:r>
            <a:r>
              <a:rPr lang="en-ID" sz="2800" dirty="0" err="1"/>
              <a:t>dilakukan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mewujudkan</a:t>
            </a:r>
            <a:r>
              <a:rPr lang="en-ID" sz="2800" dirty="0"/>
              <a:t> </a:t>
            </a:r>
            <a:r>
              <a:rPr lang="en-ID" sz="2800" dirty="0" err="1"/>
              <a:t>visi</a:t>
            </a:r>
            <a:endParaRPr lang="en-ID" sz="2800" dirty="0"/>
          </a:p>
          <a:p>
            <a:r>
              <a:rPr lang="en-ID" sz="2800" dirty="0" err="1"/>
              <a:t>Misi</a:t>
            </a:r>
            <a:r>
              <a:rPr lang="en-ID" sz="2800" dirty="0"/>
              <a:t> </a:t>
            </a:r>
            <a:r>
              <a:rPr lang="en-ID" sz="2800" dirty="0" err="1"/>
              <a:t>sangat</a:t>
            </a:r>
            <a:r>
              <a:rPr lang="en-ID" sz="2800" dirty="0"/>
              <a:t> </a:t>
            </a:r>
            <a:r>
              <a:rPr lang="en-ID" sz="2800" dirty="0" err="1"/>
              <a:t>berkaitan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visi</a:t>
            </a:r>
            <a:endParaRPr lang="en-ID" sz="2800" dirty="0"/>
          </a:p>
          <a:p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perumusannya</a:t>
            </a:r>
            <a:r>
              <a:rPr lang="en-ID" sz="2800" dirty="0"/>
              <a:t>, </a:t>
            </a:r>
            <a:r>
              <a:rPr lang="en-ID" sz="2800" dirty="0" err="1"/>
              <a:t>pernyataan</a:t>
            </a:r>
            <a:r>
              <a:rPr lang="en-ID" sz="2800" dirty="0"/>
              <a:t> </a:t>
            </a:r>
            <a:r>
              <a:rPr lang="en-ID" sz="2800" dirty="0" err="1"/>
              <a:t>misi</a:t>
            </a:r>
            <a:r>
              <a:rPr lang="en-ID" sz="2800" dirty="0"/>
              <a:t> </a:t>
            </a:r>
            <a:r>
              <a:rPr lang="en-ID" sz="2800" dirty="0" err="1"/>
              <a:t>harus</a:t>
            </a:r>
            <a:r>
              <a:rPr lang="en-ID" sz="2800" dirty="0"/>
              <a:t> :</a:t>
            </a:r>
          </a:p>
          <a:p>
            <a:pPr lvl="1"/>
            <a:r>
              <a:rPr lang="en-ID" sz="2400" dirty="0" err="1"/>
              <a:t>Mudah</a:t>
            </a:r>
            <a:r>
              <a:rPr lang="en-ID" sz="2400" dirty="0"/>
              <a:t> </a:t>
            </a:r>
            <a:r>
              <a:rPr lang="en-ID" sz="2400" dirty="0" err="1"/>
              <a:t>dihafal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dikomunikasikan</a:t>
            </a:r>
            <a:endParaRPr lang="en-ID" sz="2400" dirty="0"/>
          </a:p>
          <a:p>
            <a:pPr lvl="1"/>
            <a:r>
              <a:rPr lang="en-ID" sz="2400" dirty="0" err="1"/>
              <a:t>Mengandung</a:t>
            </a:r>
            <a:r>
              <a:rPr lang="en-ID" sz="2400" dirty="0"/>
              <a:t> </a:t>
            </a:r>
            <a:r>
              <a:rPr lang="en-ID" sz="2400" dirty="0" err="1"/>
              <a:t>butir</a:t>
            </a:r>
            <a:r>
              <a:rPr lang="en-ID" sz="2400" dirty="0"/>
              <a:t> yang </a:t>
            </a:r>
            <a:r>
              <a:rPr lang="en-ID" sz="2400" dirty="0" err="1"/>
              <a:t>perlu</a:t>
            </a:r>
            <a:r>
              <a:rPr lang="en-ID" sz="2400" dirty="0"/>
              <a:t> </a:t>
            </a:r>
            <a:r>
              <a:rPr lang="en-ID" sz="2400" dirty="0" err="1"/>
              <a:t>dilakukan</a:t>
            </a:r>
            <a:endParaRPr lang="en-ID" sz="2400" dirty="0"/>
          </a:p>
          <a:p>
            <a:pPr lvl="1"/>
            <a:r>
              <a:rPr lang="en-ID" sz="2400" dirty="0" err="1"/>
              <a:t>Mengandung</a:t>
            </a:r>
            <a:r>
              <a:rPr lang="en-ID" sz="2400" dirty="0"/>
              <a:t> </a:t>
            </a:r>
            <a:r>
              <a:rPr lang="en-ID" sz="2400" dirty="0" err="1"/>
              <a:t>tekad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perbaikan</a:t>
            </a:r>
            <a:r>
              <a:rPr lang="en-ID" sz="2400" dirty="0"/>
              <a:t> </a:t>
            </a:r>
            <a:r>
              <a:rPr lang="en-ID" sz="2400" dirty="0" err="1"/>
              <a:t>mutu</a:t>
            </a:r>
            <a:endParaRPr lang="en-ID" sz="2400" dirty="0"/>
          </a:p>
          <a:p>
            <a:pPr lvl="1"/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tujuan</a:t>
            </a:r>
            <a:r>
              <a:rPr lang="en-ID" sz="2400" dirty="0"/>
              <a:t> </a:t>
            </a:r>
            <a:r>
              <a:rPr lang="en-ID" sz="2400" dirty="0" err="1"/>
              <a:t>jangka</a:t>
            </a:r>
            <a:r>
              <a:rPr lang="en-ID" sz="2400" dirty="0"/>
              <a:t> </a:t>
            </a:r>
            <a:r>
              <a:rPr lang="en-ID" sz="2400" dirty="0" err="1"/>
              <a:t>panjang</a:t>
            </a:r>
            <a:endParaRPr lang="en-ID" sz="2400" dirty="0"/>
          </a:p>
          <a:p>
            <a:pPr lvl="1"/>
            <a:r>
              <a:rPr lang="en-ID" sz="2400" dirty="0" err="1"/>
              <a:t>Fokus</a:t>
            </a:r>
            <a:r>
              <a:rPr lang="en-ID" sz="2400" dirty="0"/>
              <a:t> </a:t>
            </a:r>
            <a:r>
              <a:rPr lang="en-ID" sz="2400" dirty="0" err="1"/>
              <a:t>pada</a:t>
            </a:r>
            <a:r>
              <a:rPr lang="en-ID" sz="2400" dirty="0"/>
              <a:t> </a:t>
            </a:r>
            <a:r>
              <a:rPr lang="en-ID" sz="2400" dirty="0" err="1"/>
              <a:t>pelanggan</a:t>
            </a:r>
            <a:r>
              <a:rPr lang="en-ID" sz="2400" dirty="0"/>
              <a:t>/</a:t>
            </a:r>
            <a:r>
              <a:rPr lang="en-ID" sz="2400" dirty="0" err="1"/>
              <a:t>pengguna</a:t>
            </a:r>
            <a:endParaRPr lang="en-ID" sz="2400" dirty="0"/>
          </a:p>
          <a:p>
            <a:pPr lvl="1"/>
            <a:r>
              <a:rPr lang="en-ID" sz="2400" dirty="0" err="1"/>
              <a:t>Fleksibel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5459" y="1641662"/>
            <a:ext cx="39504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400" u="sng" dirty="0" err="1"/>
              <a:t>Contoh</a:t>
            </a:r>
            <a:r>
              <a:rPr lang="en-ID" sz="2400" u="sng" dirty="0"/>
              <a:t> :</a:t>
            </a:r>
            <a:br>
              <a:rPr lang="en-ID" sz="2400" u="sng" dirty="0"/>
            </a:br>
            <a:r>
              <a:rPr lang="en-ID" sz="2400" dirty="0" err="1"/>
              <a:t>Laboratorium</a:t>
            </a:r>
            <a:r>
              <a:rPr lang="en-ID" sz="2400" dirty="0"/>
              <a:t> FT </a:t>
            </a:r>
            <a:r>
              <a:rPr lang="en-ID" sz="2400" dirty="0" err="1"/>
              <a:t>bermaksud</a:t>
            </a:r>
            <a:r>
              <a:rPr lang="en-ID" sz="2400" dirty="0"/>
              <a:t> </a:t>
            </a:r>
            <a:r>
              <a:rPr lang="en-ID" sz="2400" dirty="0" err="1"/>
              <a:t>memberi</a:t>
            </a:r>
            <a:r>
              <a:rPr lang="en-ID" sz="2400" dirty="0"/>
              <a:t>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mutu</a:t>
            </a:r>
            <a:r>
              <a:rPr lang="en-ID" sz="2400" dirty="0"/>
              <a:t> </a:t>
            </a:r>
            <a:r>
              <a:rPr lang="en-ID" sz="2400" dirty="0" err="1"/>
              <a:t>setinggi</a:t>
            </a:r>
            <a:r>
              <a:rPr lang="en-ID" sz="2400" dirty="0"/>
              <a:t> </a:t>
            </a:r>
            <a:r>
              <a:rPr lang="en-ID" sz="2400" dirty="0" err="1"/>
              <a:t>mungkin</a:t>
            </a:r>
            <a:br>
              <a:rPr lang="en-ID" sz="2400" dirty="0"/>
            </a:br>
            <a:br>
              <a:rPr lang="en-ID" sz="2400" dirty="0"/>
            </a:br>
            <a:r>
              <a:rPr lang="en-ID" sz="2400" dirty="0" err="1"/>
              <a:t>Laboratorium</a:t>
            </a:r>
            <a:r>
              <a:rPr lang="en-ID" sz="2400" dirty="0"/>
              <a:t> FT </a:t>
            </a:r>
            <a:r>
              <a:rPr lang="en-ID" sz="2400" dirty="0" err="1"/>
              <a:t>bertekad</a:t>
            </a:r>
            <a:r>
              <a:rPr lang="en-ID" sz="2400" dirty="0"/>
              <a:t> </a:t>
            </a:r>
            <a:r>
              <a:rPr lang="en-ID" sz="2400" dirty="0" err="1"/>
              <a:t>memberi</a:t>
            </a:r>
            <a:r>
              <a:rPr lang="en-ID" sz="2400" dirty="0"/>
              <a:t>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sarana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yang </a:t>
            </a:r>
            <a:r>
              <a:rPr lang="en-ID" sz="2400" dirty="0" err="1"/>
              <a:t>bermutu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</a:t>
            </a:r>
            <a:r>
              <a:rPr lang="en-ID" sz="2400" dirty="0" err="1"/>
              <a:t>dosen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mahasiswa</a:t>
            </a:r>
            <a:r>
              <a:rPr lang="en-ID" sz="2400" dirty="0"/>
              <a:t> yang </a:t>
            </a:r>
            <a:r>
              <a:rPr lang="en-ID" sz="2400" dirty="0" err="1"/>
              <a:t>memerlukan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5014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 err="1"/>
              <a:t>Nilai-Nilai</a:t>
            </a:r>
            <a:br>
              <a:rPr lang="en-ID" dirty="0"/>
            </a:br>
            <a:br>
              <a:rPr lang="en-ID" dirty="0"/>
            </a:br>
            <a:r>
              <a:rPr lang="en-ID" sz="2800" u="sng" dirty="0" err="1"/>
              <a:t>Contoh</a:t>
            </a:r>
            <a:r>
              <a:rPr lang="en-ID" sz="2800" u="sng" dirty="0"/>
              <a:t> :</a:t>
            </a:r>
            <a:br>
              <a:rPr lang="en-ID" sz="2800" u="sng" dirty="0"/>
            </a:br>
            <a:r>
              <a:rPr lang="en-ID" sz="2800" dirty="0" err="1"/>
              <a:t>Profesional</a:t>
            </a:r>
            <a:br>
              <a:rPr lang="en-ID" sz="2800" dirty="0"/>
            </a:br>
            <a:r>
              <a:rPr lang="en-ID" sz="2800" dirty="0" err="1"/>
              <a:t>Integritas</a:t>
            </a:r>
            <a:br>
              <a:rPr lang="en-ID" sz="2800" dirty="0"/>
            </a:br>
            <a:r>
              <a:rPr lang="en-ID" sz="2800" dirty="0" err="1"/>
              <a:t>Akurat</a:t>
            </a:r>
            <a:br>
              <a:rPr lang="en-ID" sz="2800" dirty="0"/>
            </a:br>
            <a:r>
              <a:rPr lang="en-ID" sz="2800" dirty="0" err="1"/>
              <a:t>Bermutu</a:t>
            </a:r>
            <a:br>
              <a:rPr lang="en-ID" sz="2800" dirty="0"/>
            </a:br>
            <a:r>
              <a:rPr lang="en-ID" sz="2800" dirty="0" err="1"/>
              <a:t>Ilmiah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800" dirty="0" err="1"/>
              <a:t>Segala</a:t>
            </a:r>
            <a:r>
              <a:rPr lang="en-ID" sz="2800" dirty="0"/>
              <a:t> </a:t>
            </a:r>
            <a:r>
              <a:rPr lang="en-ID" sz="2800" dirty="0" err="1"/>
              <a:t>hal</a:t>
            </a:r>
            <a:r>
              <a:rPr lang="en-ID" sz="2800" dirty="0"/>
              <a:t> yang </a:t>
            </a:r>
            <a:r>
              <a:rPr lang="en-ID" sz="2800" dirty="0" err="1"/>
              <a:t>dijunjung</a:t>
            </a:r>
            <a:r>
              <a:rPr lang="en-ID" sz="2800" dirty="0"/>
              <a:t> </a:t>
            </a:r>
            <a:r>
              <a:rPr lang="en-ID" sz="2800" dirty="0" err="1"/>
              <a:t>tinggi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dipegang</a:t>
            </a:r>
            <a:r>
              <a:rPr lang="en-ID" sz="2800" dirty="0"/>
              <a:t> </a:t>
            </a:r>
            <a:r>
              <a:rPr lang="en-ID" sz="2800" dirty="0" err="1"/>
              <a:t>erat</a:t>
            </a:r>
            <a:r>
              <a:rPr lang="en-ID" sz="2800" dirty="0"/>
              <a:t> </a:t>
            </a:r>
            <a:r>
              <a:rPr lang="en-ID" sz="2800" dirty="0" err="1"/>
              <a:t>sebagai</a:t>
            </a:r>
            <a:r>
              <a:rPr lang="en-ID" sz="2800" dirty="0"/>
              <a:t> </a:t>
            </a:r>
            <a:r>
              <a:rPr lang="en-ID" sz="2800" dirty="0" err="1"/>
              <a:t>prinsip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nama</a:t>
            </a:r>
            <a:r>
              <a:rPr lang="en-ID" sz="2800" dirty="0"/>
              <a:t> </a:t>
            </a:r>
            <a:r>
              <a:rPr lang="en-ID" sz="2800" dirty="0" err="1"/>
              <a:t>organisasi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mewujudkan</a:t>
            </a:r>
            <a:r>
              <a:rPr lang="en-ID" sz="2800" dirty="0"/>
              <a:t> </a:t>
            </a:r>
            <a:r>
              <a:rPr lang="en-ID" sz="2800" dirty="0" err="1"/>
              <a:t>visi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menjalankan</a:t>
            </a:r>
            <a:r>
              <a:rPr lang="en-ID" sz="2800" dirty="0"/>
              <a:t> </a:t>
            </a:r>
            <a:r>
              <a:rPr lang="en-ID" sz="2800" dirty="0" err="1"/>
              <a:t>misi</a:t>
            </a:r>
            <a:endParaRPr lang="en-ID" sz="2800" dirty="0"/>
          </a:p>
          <a:p>
            <a:r>
              <a:rPr lang="en-ID" sz="2800" dirty="0" err="1"/>
              <a:t>Nilai-nilai</a:t>
            </a:r>
            <a:r>
              <a:rPr lang="en-ID" sz="2800" dirty="0"/>
              <a:t> </a:t>
            </a:r>
            <a:r>
              <a:rPr lang="en-ID" sz="2800" dirty="0" err="1"/>
              <a:t>itu</a:t>
            </a:r>
            <a:r>
              <a:rPr lang="en-ID" sz="2800" dirty="0"/>
              <a:t> </a:t>
            </a:r>
            <a:r>
              <a:rPr lang="en-ID" sz="2800" dirty="0" err="1"/>
              <a:t>merupakan</a:t>
            </a:r>
            <a:r>
              <a:rPr lang="en-ID" sz="2800" dirty="0"/>
              <a:t> </a:t>
            </a:r>
            <a:r>
              <a:rPr lang="en-ID" sz="2800" dirty="0" err="1"/>
              <a:t>hal</a:t>
            </a:r>
            <a:r>
              <a:rPr lang="en-ID" sz="2800" dirty="0"/>
              <a:t> yang </a:t>
            </a:r>
            <a:r>
              <a:rPr lang="en-ID" sz="2800" dirty="0" err="1"/>
              <a:t>dipercaya</a:t>
            </a:r>
            <a:r>
              <a:rPr lang="en-ID" sz="2800" dirty="0"/>
              <a:t> </a:t>
            </a:r>
            <a:r>
              <a:rPr lang="en-ID" sz="2800" dirty="0" err="1"/>
              <a:t>kebenarannya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merupakan</a:t>
            </a:r>
            <a:r>
              <a:rPr lang="en-ID" sz="2800" dirty="0"/>
              <a:t> </a:t>
            </a:r>
            <a:r>
              <a:rPr lang="en-ID" sz="2800" dirty="0" err="1"/>
              <a:t>aspirasi</a:t>
            </a:r>
            <a:r>
              <a:rPr lang="en-ID" sz="2800" dirty="0"/>
              <a:t> </a:t>
            </a:r>
            <a:r>
              <a:rPr lang="en-ID" sz="2800" dirty="0" err="1"/>
              <a:t>bagi</a:t>
            </a:r>
            <a:r>
              <a:rPr lang="en-ID" sz="2800" dirty="0"/>
              <a:t> </a:t>
            </a:r>
            <a:r>
              <a:rPr lang="en-ID" sz="2800" dirty="0" err="1"/>
              <a:t>organisasi</a:t>
            </a:r>
            <a:endParaRPr lang="en-ID" sz="2800" dirty="0"/>
          </a:p>
          <a:p>
            <a:r>
              <a:rPr lang="en-ID" sz="2800" dirty="0" err="1"/>
              <a:t>Nilai-nilai</a:t>
            </a:r>
            <a:r>
              <a:rPr lang="en-ID" sz="2800" dirty="0"/>
              <a:t> </a:t>
            </a:r>
            <a:r>
              <a:rPr lang="en-ID" sz="2800" dirty="0" err="1"/>
              <a:t>itu</a:t>
            </a:r>
            <a:r>
              <a:rPr lang="en-ID" sz="2800" dirty="0"/>
              <a:t> </a:t>
            </a:r>
            <a:r>
              <a:rPr lang="en-ID" sz="2800" dirty="0" err="1"/>
              <a:t>menjadi</a:t>
            </a:r>
            <a:r>
              <a:rPr lang="en-ID" sz="2800" dirty="0"/>
              <a:t> </a:t>
            </a:r>
            <a:r>
              <a:rPr lang="en-ID" sz="2800" dirty="0" err="1"/>
              <a:t>sumber</a:t>
            </a:r>
            <a:r>
              <a:rPr lang="en-ID" sz="2800" dirty="0"/>
              <a:t> </a:t>
            </a:r>
            <a:r>
              <a:rPr lang="en-ID" sz="2800" dirty="0" err="1"/>
              <a:t>motivasi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arah</a:t>
            </a:r>
            <a:r>
              <a:rPr lang="en-ID" sz="2800" dirty="0"/>
              <a:t> yang </a:t>
            </a:r>
            <a:r>
              <a:rPr lang="en-ID" sz="2800" dirty="0" err="1"/>
              <a:t>harus</a:t>
            </a:r>
            <a:r>
              <a:rPr lang="en-ID" sz="2800" dirty="0"/>
              <a:t> </a:t>
            </a:r>
            <a:r>
              <a:rPr lang="en-ID" sz="2800" dirty="0" err="1"/>
              <a:t>dituju</a:t>
            </a:r>
            <a:r>
              <a:rPr lang="en-ID" sz="2800" dirty="0"/>
              <a:t> </a:t>
            </a:r>
            <a:r>
              <a:rPr lang="en-ID" sz="2800" dirty="0" err="1"/>
              <a:t>oleh</a:t>
            </a:r>
            <a:r>
              <a:rPr lang="en-ID" sz="2800" dirty="0"/>
              <a:t> </a:t>
            </a:r>
            <a:r>
              <a:rPr lang="en-ID" sz="2800" dirty="0" err="1"/>
              <a:t>organisasi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930417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ject 1" descr="preencoded.png"/>
          <p:cNvPicPr>
            <a:picLocks noChangeAspect="1"/>
          </p:cNvPicPr>
          <p:nvPr/>
        </p:nvPicPr>
        <p:blipFill rotWithShape="1">
          <a:blip r:embed="rId2"/>
          <a:srcRect t="5725" b="17508"/>
          <a:stretch/>
        </p:blipFill>
        <p:spPr>
          <a:xfrm>
            <a:off x="762000" y="229582"/>
            <a:ext cx="10667998" cy="633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04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Analisa</a:t>
            </a:r>
            <a:r>
              <a:rPr lang="en-ID" dirty="0"/>
              <a:t> SWOT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400" dirty="0" err="1"/>
              <a:t>Analisa</a:t>
            </a:r>
            <a:r>
              <a:rPr lang="en-ID" sz="2400" dirty="0"/>
              <a:t> SWOT </a:t>
            </a:r>
            <a:r>
              <a:rPr lang="en-ID" sz="2400" dirty="0" err="1"/>
              <a:t>banyak</a:t>
            </a:r>
            <a:r>
              <a:rPr lang="en-ID" sz="2400" dirty="0"/>
              <a:t>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perencanaan</a:t>
            </a:r>
            <a:r>
              <a:rPr lang="en-ID" sz="2400" dirty="0"/>
              <a:t> </a:t>
            </a:r>
            <a:r>
              <a:rPr lang="en-ID" sz="2400" dirty="0" err="1"/>
              <a:t>strategis</a:t>
            </a:r>
            <a:r>
              <a:rPr lang="en-ID" sz="2400" dirty="0"/>
              <a:t> di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endParaRPr lang="en-ID" sz="2400" dirty="0"/>
          </a:p>
          <a:p>
            <a:r>
              <a:rPr lang="en-ID" sz="2400" dirty="0" err="1"/>
              <a:t>Analisa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memfokuskan</a:t>
            </a:r>
            <a:r>
              <a:rPr lang="en-ID" sz="2400" dirty="0"/>
              <a:t> </a:t>
            </a:r>
            <a:r>
              <a:rPr lang="en-ID" sz="2400" dirty="0" err="1"/>
              <a:t>pada</a:t>
            </a:r>
            <a:r>
              <a:rPr lang="en-ID" sz="2400" dirty="0"/>
              <a:t> </a:t>
            </a:r>
            <a:r>
              <a:rPr lang="en-ID" sz="2400" dirty="0" err="1"/>
              <a:t>dua</a:t>
            </a:r>
            <a:r>
              <a:rPr lang="en-ID" sz="2400" dirty="0"/>
              <a:t> </a:t>
            </a:r>
            <a:r>
              <a:rPr lang="en-ID" sz="2400" dirty="0" err="1"/>
              <a:t>unsur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organisasi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institusi</a:t>
            </a:r>
            <a:r>
              <a:rPr lang="en-ID" sz="2400" dirty="0"/>
              <a:t>, </a:t>
            </a:r>
            <a:r>
              <a:rPr lang="en-ID" sz="2400" dirty="0" err="1"/>
              <a:t>meliputi</a:t>
            </a:r>
            <a:r>
              <a:rPr lang="en-ID" sz="2400" dirty="0"/>
              <a:t> </a:t>
            </a:r>
            <a:r>
              <a:rPr lang="en-ID" sz="2400" dirty="0" err="1"/>
              <a:t>hal-hal</a:t>
            </a:r>
            <a:r>
              <a:rPr lang="en-ID" sz="2400" dirty="0"/>
              <a:t> yang </a:t>
            </a:r>
            <a:r>
              <a:rPr lang="en-ID" sz="2400" dirty="0" err="1"/>
              <a:t>bersifat</a:t>
            </a:r>
            <a:r>
              <a:rPr lang="en-ID" sz="2400" dirty="0"/>
              <a:t> internal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eksternal</a:t>
            </a:r>
            <a:endParaRPr lang="en-ID" sz="2400" dirty="0"/>
          </a:p>
          <a:p>
            <a:r>
              <a:rPr lang="en-ID" sz="2400" dirty="0" err="1"/>
              <a:t>Dua</a:t>
            </a:r>
            <a:r>
              <a:rPr lang="en-ID" sz="2400" dirty="0"/>
              <a:t> </a:t>
            </a:r>
            <a:r>
              <a:rPr lang="en-ID" sz="2400" dirty="0" err="1"/>
              <a:t>unsur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dipadukan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mendapatkan</a:t>
            </a:r>
            <a:r>
              <a:rPr lang="en-ID" sz="2400" dirty="0"/>
              <a:t> </a:t>
            </a:r>
            <a:r>
              <a:rPr lang="en-ID" sz="2400" dirty="0" err="1"/>
              <a:t>manfaat</a:t>
            </a:r>
            <a:r>
              <a:rPr lang="en-ID" sz="2400" dirty="0"/>
              <a:t> yang </a:t>
            </a:r>
            <a:r>
              <a:rPr lang="en-ID" sz="2400" dirty="0" err="1"/>
              <a:t>maksimal</a:t>
            </a:r>
            <a:endParaRPr lang="en-ID" sz="2400" dirty="0"/>
          </a:p>
          <a:p>
            <a:r>
              <a:rPr lang="en-ID" sz="2400" dirty="0" err="1"/>
              <a:t>Pengertian</a:t>
            </a:r>
            <a:r>
              <a:rPr lang="en-ID" sz="2400" dirty="0"/>
              <a:t> :</a:t>
            </a:r>
          </a:p>
          <a:p>
            <a:pPr lvl="1"/>
            <a:r>
              <a:rPr lang="en-ID" sz="2000" dirty="0"/>
              <a:t>Strengths </a:t>
            </a:r>
            <a:r>
              <a:rPr lang="en-ID" sz="2000" dirty="0">
                <a:sym typeface="Wingdings" panose="05000000000000000000" pitchFamily="2" charset="2"/>
              </a:rPr>
              <a:t> </a:t>
            </a:r>
            <a:r>
              <a:rPr lang="en-ID" sz="2000" dirty="0" err="1">
                <a:sym typeface="Wingdings" panose="05000000000000000000" pitchFamily="2" charset="2"/>
              </a:rPr>
              <a:t>Kekuatan</a:t>
            </a:r>
            <a:r>
              <a:rPr lang="en-ID" sz="2000" dirty="0">
                <a:sym typeface="Wingdings" panose="05000000000000000000" pitchFamily="2" charset="2"/>
              </a:rPr>
              <a:t> yang </a:t>
            </a:r>
            <a:r>
              <a:rPr lang="en-ID" sz="2000" dirty="0" err="1">
                <a:sym typeface="Wingdings" panose="05000000000000000000" pitchFamily="2" charset="2"/>
              </a:rPr>
              <a:t>ada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dalam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institusi</a:t>
            </a:r>
            <a:endParaRPr lang="en-ID" sz="2000" dirty="0"/>
          </a:p>
          <a:p>
            <a:pPr lvl="1"/>
            <a:r>
              <a:rPr lang="en-ID" sz="2000" dirty="0"/>
              <a:t>Weaknesses </a:t>
            </a:r>
            <a:r>
              <a:rPr lang="en-ID" sz="2000" dirty="0">
                <a:sym typeface="Wingdings" panose="05000000000000000000" pitchFamily="2" charset="2"/>
              </a:rPr>
              <a:t> </a:t>
            </a:r>
            <a:r>
              <a:rPr lang="en-ID" sz="2000" dirty="0" err="1">
                <a:sym typeface="Wingdings" panose="05000000000000000000" pitchFamily="2" charset="2"/>
              </a:rPr>
              <a:t>Kelemahan</a:t>
            </a:r>
            <a:r>
              <a:rPr lang="en-ID" sz="2000" dirty="0">
                <a:sym typeface="Wingdings" panose="05000000000000000000" pitchFamily="2" charset="2"/>
              </a:rPr>
              <a:t> yang </a:t>
            </a:r>
            <a:r>
              <a:rPr lang="en-ID" sz="2000" dirty="0" err="1">
                <a:sym typeface="Wingdings" panose="05000000000000000000" pitchFamily="2" charset="2"/>
              </a:rPr>
              <a:t>dimiliki</a:t>
            </a:r>
            <a:endParaRPr lang="en-ID" sz="2000" dirty="0"/>
          </a:p>
          <a:p>
            <a:pPr lvl="1"/>
            <a:r>
              <a:rPr lang="en-ID" sz="2000" dirty="0"/>
              <a:t>Opportunities </a:t>
            </a:r>
            <a:r>
              <a:rPr lang="en-ID" sz="2000" dirty="0">
                <a:sym typeface="Wingdings" panose="05000000000000000000" pitchFamily="2" charset="2"/>
              </a:rPr>
              <a:t> </a:t>
            </a:r>
            <a:r>
              <a:rPr lang="en-ID" sz="2000" dirty="0" err="1">
                <a:sym typeface="Wingdings" panose="05000000000000000000" pitchFamily="2" charset="2"/>
              </a:rPr>
              <a:t>Kesempatan</a:t>
            </a:r>
            <a:r>
              <a:rPr lang="en-ID" sz="2000" dirty="0">
                <a:sym typeface="Wingdings" panose="05000000000000000000" pitchFamily="2" charset="2"/>
              </a:rPr>
              <a:t>/</a:t>
            </a:r>
            <a:r>
              <a:rPr lang="en-ID" sz="2000" dirty="0" err="1">
                <a:sym typeface="Wingdings" panose="05000000000000000000" pitchFamily="2" charset="2"/>
              </a:rPr>
              <a:t>peluang</a:t>
            </a:r>
            <a:r>
              <a:rPr lang="en-ID" sz="2000" dirty="0">
                <a:sym typeface="Wingdings" panose="05000000000000000000" pitchFamily="2" charset="2"/>
              </a:rPr>
              <a:t> yang </a:t>
            </a:r>
            <a:r>
              <a:rPr lang="en-ID" sz="2000" dirty="0" err="1">
                <a:sym typeface="Wingdings" panose="05000000000000000000" pitchFamily="2" charset="2"/>
              </a:rPr>
              <a:t>dihadapi</a:t>
            </a:r>
            <a:endParaRPr lang="en-ID" sz="2000" dirty="0"/>
          </a:p>
          <a:p>
            <a:pPr lvl="1"/>
            <a:r>
              <a:rPr lang="en-ID" sz="2000" dirty="0"/>
              <a:t>Threats </a:t>
            </a:r>
            <a:r>
              <a:rPr lang="en-ID" sz="2000" dirty="0">
                <a:sym typeface="Wingdings" panose="05000000000000000000" pitchFamily="2" charset="2"/>
              </a:rPr>
              <a:t> </a:t>
            </a:r>
            <a:r>
              <a:rPr lang="en-ID" sz="2000" dirty="0" err="1">
                <a:sym typeface="Wingdings" panose="05000000000000000000" pitchFamily="2" charset="2"/>
              </a:rPr>
              <a:t>Ancaman</a:t>
            </a:r>
            <a:r>
              <a:rPr lang="en-ID" sz="2000" dirty="0">
                <a:sym typeface="Wingdings" panose="05000000000000000000" pitchFamily="2" charset="2"/>
              </a:rPr>
              <a:t> yang </a:t>
            </a:r>
            <a:r>
              <a:rPr lang="en-ID" sz="2000" dirty="0" err="1">
                <a:sym typeface="Wingdings" panose="05000000000000000000" pitchFamily="2" charset="2"/>
              </a:rPr>
              <a:t>dihadapi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oleh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institusi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096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046051"/>
              </p:ext>
            </p:extLst>
          </p:nvPr>
        </p:nvGraphicFramePr>
        <p:xfrm>
          <a:off x="914400" y="568323"/>
          <a:ext cx="10515600" cy="5060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4077">
                <a:tc>
                  <a:txBody>
                    <a:bodyPr/>
                    <a:lstStyle/>
                    <a:p>
                      <a:pPr algn="ctr"/>
                      <a:r>
                        <a:rPr lang="en-ID" sz="2800" dirty="0"/>
                        <a:t>Strengths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800" dirty="0"/>
                        <a:t>Weaknesses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800" dirty="0"/>
                        <a:t>Opportunities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800" dirty="0"/>
                        <a:t>Threats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31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Jumlah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mahasiswa</a:t>
                      </a:r>
                      <a:r>
                        <a:rPr lang="en-ID" dirty="0"/>
                        <a:t> FT </a:t>
                      </a:r>
                      <a:r>
                        <a:rPr lang="en-ID" dirty="0" err="1"/>
                        <a:t>banyak</a:t>
                      </a:r>
                      <a:endParaRPr lang="en-ID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Jumlah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dosen</a:t>
                      </a:r>
                      <a:r>
                        <a:rPr lang="en-ID" baseline="0" dirty="0"/>
                        <a:t> FT </a:t>
                      </a:r>
                      <a:r>
                        <a:rPr lang="en-ID" baseline="0" dirty="0" err="1"/>
                        <a:t>cukup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Banyak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dosen</a:t>
                      </a:r>
                      <a:r>
                        <a:rPr lang="en-ID" baseline="0" dirty="0"/>
                        <a:t> yang </a:t>
                      </a:r>
                      <a:r>
                        <a:rPr lang="en-ID" baseline="0" dirty="0" err="1"/>
                        <a:t>masih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muda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Birokrasi</a:t>
                      </a:r>
                      <a:r>
                        <a:rPr lang="en-ID" baseline="0" dirty="0"/>
                        <a:t> yang </a:t>
                      </a:r>
                      <a:r>
                        <a:rPr lang="en-ID" baseline="0" dirty="0" err="1"/>
                        <a:t>mendukung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/>
                        <a:t>Ada </a:t>
                      </a:r>
                      <a:r>
                        <a:rPr lang="en-ID" baseline="0" dirty="0" err="1"/>
                        <a:t>gedung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laboratorium</a:t>
                      </a:r>
                      <a:r>
                        <a:rPr lang="en-ID" baseline="0" dirty="0"/>
                        <a:t> yang </a:t>
                      </a:r>
                      <a:r>
                        <a:rPr lang="en-ID" baseline="0" dirty="0" err="1"/>
                        <a:t>memadai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Kebanyakan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dosen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masih</a:t>
                      </a:r>
                      <a:r>
                        <a:rPr lang="en-ID" dirty="0"/>
                        <a:t> S1/S2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Peralatan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laboratorium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kurang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Utilitas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laboratorium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belum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memadai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Sistem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prosedur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lemah</a:t>
                      </a:r>
                      <a:endParaRPr lang="en-US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Wawasan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staf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kurang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Mahasiswa</a:t>
                      </a:r>
                      <a:r>
                        <a:rPr lang="en-ID" baseline="0" dirty="0"/>
                        <a:t> S2 </a:t>
                      </a:r>
                      <a:r>
                        <a:rPr lang="en-ID" baseline="0" dirty="0" err="1"/>
                        <a:t>perlu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ditingkatkan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jumlahnya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karena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sebagai</a:t>
                      </a:r>
                      <a:r>
                        <a:rPr lang="en-ID" baseline="0" dirty="0"/>
                        <a:t> motor </a:t>
                      </a:r>
                      <a:r>
                        <a:rPr lang="en-ID" baseline="0" dirty="0" err="1"/>
                        <a:t>penggerak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penghasil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publikasi</a:t>
                      </a:r>
                      <a:r>
                        <a:rPr lang="en-ID" baseline="0" dirty="0"/>
                        <a:t> dan paten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Bidang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teknik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dapat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prioritas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Lulusan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teknik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banyak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dibutuhkan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Industri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menawarkan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kerja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sama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Dukungan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dari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pemerintah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terkait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Bantuan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dari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luar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negeri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Tarikan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dari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industri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pada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dosen</a:t>
                      </a:r>
                      <a:endParaRPr lang="en-ID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dirty="0" err="1"/>
                        <a:t>Ancaman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kehilangan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reputasi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Persaingan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dengan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perguruan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tinggi</a:t>
                      </a:r>
                      <a:r>
                        <a:rPr lang="en-ID" baseline="0" dirty="0"/>
                        <a:t> lain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/>
                        <a:t>Dukungan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dari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luar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masih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kurang</a:t>
                      </a:r>
                      <a:endParaRPr lang="en-ID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baseline="0" dirty="0" err="1"/>
                        <a:t>Beberapa</a:t>
                      </a:r>
                      <a:r>
                        <a:rPr lang="en-ID" baseline="0" dirty="0"/>
                        <a:t> alumni </a:t>
                      </a:r>
                      <a:r>
                        <a:rPr lang="en-ID" baseline="0" dirty="0" err="1"/>
                        <a:t>belum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berprestasi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secara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baik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008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TERIMA KASIH</a:t>
            </a:r>
            <a:br>
              <a:rPr lang="en-ID" dirty="0"/>
            </a:br>
            <a:r>
              <a:rPr lang="en-ID" i="0" dirty="0">
                <a:sym typeface="Wingdings" panose="05000000000000000000" pitchFamily="2" charset="2"/>
              </a:rPr>
              <a:t>  </a:t>
            </a:r>
            <a:endParaRPr lang="en-US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8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80478"/>
            <a:ext cx="3833906" cy="2996322"/>
          </a:xfrm>
        </p:spPr>
        <p:txBody>
          <a:bodyPr>
            <a:normAutofit/>
          </a:bodyPr>
          <a:lstStyle/>
          <a:p>
            <a:pPr algn="ctr"/>
            <a:r>
              <a:rPr lang="en-ID" sz="4000" dirty="0" err="1"/>
              <a:t>Perencanaan</a:t>
            </a:r>
            <a:r>
              <a:rPr lang="en-ID" sz="4000" dirty="0"/>
              <a:t> </a:t>
            </a:r>
            <a:r>
              <a:rPr lang="en-ID" sz="4000" dirty="0" err="1"/>
              <a:t>untuk</a:t>
            </a:r>
            <a:r>
              <a:rPr lang="en-ID" sz="4000" dirty="0"/>
              <a:t> </a:t>
            </a:r>
            <a:r>
              <a:rPr lang="en-ID" sz="4000" dirty="0" err="1"/>
              <a:t>meningkatkan</a:t>
            </a:r>
            <a:r>
              <a:rPr lang="en-ID" sz="4000" dirty="0"/>
              <a:t> </a:t>
            </a:r>
            <a:r>
              <a:rPr lang="en-ID" sz="4000" dirty="0" err="1"/>
              <a:t>mutu</a:t>
            </a:r>
            <a:r>
              <a:rPr lang="en-ID" sz="4000" dirty="0"/>
              <a:t> </a:t>
            </a:r>
            <a:r>
              <a:rPr lang="en-ID" sz="4000" dirty="0" err="1"/>
              <a:t>laboratorium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3200" dirty="0" err="1"/>
              <a:t>Mutu</a:t>
            </a:r>
            <a:r>
              <a:rPr lang="en-ID" sz="3200" dirty="0"/>
              <a:t> </a:t>
            </a:r>
            <a:r>
              <a:rPr lang="en-ID" sz="3200" dirty="0" err="1"/>
              <a:t>harus</a:t>
            </a:r>
            <a:r>
              <a:rPr lang="en-ID" sz="3200" dirty="0"/>
              <a:t> </a:t>
            </a:r>
            <a:r>
              <a:rPr lang="en-ID" sz="3200" dirty="0" err="1"/>
              <a:t>direncanakan</a:t>
            </a:r>
            <a:r>
              <a:rPr lang="en-ID" sz="3200" dirty="0"/>
              <a:t> </a:t>
            </a:r>
            <a:r>
              <a:rPr lang="en-ID" sz="3200" dirty="0" err="1"/>
              <a:t>karena</a:t>
            </a:r>
            <a:r>
              <a:rPr lang="en-ID" sz="3200" dirty="0"/>
              <a:t>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datang</a:t>
            </a:r>
            <a:r>
              <a:rPr lang="en-ID" sz="3200" dirty="0"/>
              <a:t> </a:t>
            </a:r>
            <a:r>
              <a:rPr lang="en-ID" sz="3200" dirty="0" err="1"/>
              <a:t>sendiri</a:t>
            </a:r>
            <a:r>
              <a:rPr lang="en-ID" sz="3200" dirty="0"/>
              <a:t>.</a:t>
            </a:r>
          </a:p>
          <a:p>
            <a:r>
              <a:rPr lang="en-ID" sz="3200" dirty="0" err="1"/>
              <a:t>Sebelum</a:t>
            </a:r>
            <a:r>
              <a:rPr lang="en-ID" sz="3200" dirty="0"/>
              <a:t> </a:t>
            </a:r>
            <a:r>
              <a:rPr lang="en-ID" sz="3200" dirty="0" err="1"/>
              <a:t>membuat</a:t>
            </a:r>
            <a:r>
              <a:rPr lang="en-ID" sz="3200" dirty="0"/>
              <a:t> </a:t>
            </a:r>
            <a:r>
              <a:rPr lang="en-ID" sz="3200" dirty="0" err="1"/>
              <a:t>berbagai</a:t>
            </a:r>
            <a:r>
              <a:rPr lang="en-ID" sz="3200" dirty="0"/>
              <a:t> program </a:t>
            </a:r>
            <a:r>
              <a:rPr lang="en-ID" sz="3200" dirty="0" err="1"/>
              <a:t>kerja</a:t>
            </a:r>
            <a:r>
              <a:rPr lang="en-ID" sz="3200" dirty="0"/>
              <a:t>, </a:t>
            </a:r>
            <a:r>
              <a:rPr lang="en-ID" sz="3200" dirty="0" err="1"/>
              <a:t>terlebih</a:t>
            </a:r>
            <a:r>
              <a:rPr lang="en-ID" sz="3200" dirty="0"/>
              <a:t> </a:t>
            </a:r>
            <a:r>
              <a:rPr lang="en-ID" sz="3200" dirty="0" err="1"/>
              <a:t>dulu</a:t>
            </a:r>
            <a:r>
              <a:rPr lang="en-ID" sz="3200" dirty="0"/>
              <a:t> </a:t>
            </a:r>
            <a:r>
              <a:rPr lang="en-ID" sz="3200" dirty="0" err="1"/>
              <a:t>laboratorium</a:t>
            </a:r>
            <a:r>
              <a:rPr lang="en-ID" sz="3200" dirty="0"/>
              <a:t> </a:t>
            </a:r>
            <a:r>
              <a:rPr lang="en-ID" sz="3200" dirty="0" err="1"/>
              <a:t>menyusun</a:t>
            </a:r>
            <a:r>
              <a:rPr lang="en-ID" sz="3200" dirty="0"/>
              <a:t> </a:t>
            </a:r>
            <a:r>
              <a:rPr lang="en-ID" sz="3200" b="1" u="sng" dirty="0" err="1"/>
              <a:t>rencana</a:t>
            </a:r>
            <a:r>
              <a:rPr lang="en-ID" sz="3200" b="1" u="sng" dirty="0"/>
              <a:t> </a:t>
            </a:r>
            <a:r>
              <a:rPr lang="en-ID" sz="3200" b="1" u="sng" dirty="0" err="1"/>
              <a:t>strategis</a:t>
            </a:r>
            <a:r>
              <a:rPr lang="en-ID" sz="3200" b="1" u="sng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meningkatkan</a:t>
            </a:r>
            <a:r>
              <a:rPr lang="en-ID" sz="3200" dirty="0"/>
              <a:t> </a:t>
            </a:r>
            <a:r>
              <a:rPr lang="en-ID" sz="3200" dirty="0" err="1"/>
              <a:t>mutu</a:t>
            </a:r>
            <a:endParaRPr lang="en-ID" sz="3200" dirty="0"/>
          </a:p>
          <a:p>
            <a:r>
              <a:rPr lang="en-ID" sz="3200" dirty="0" err="1"/>
              <a:t>Penyusunan</a:t>
            </a:r>
            <a:r>
              <a:rPr lang="en-ID" sz="3200" dirty="0"/>
              <a:t> </a:t>
            </a:r>
            <a:r>
              <a:rPr lang="en-ID" sz="3200" dirty="0" err="1"/>
              <a:t>rencana</a:t>
            </a:r>
            <a:r>
              <a:rPr lang="en-ID" sz="3200" dirty="0"/>
              <a:t> </a:t>
            </a:r>
            <a:r>
              <a:rPr lang="en-ID" sz="3200" dirty="0" err="1"/>
              <a:t>strategis</a:t>
            </a:r>
            <a:r>
              <a:rPr lang="en-ID" sz="3200" dirty="0"/>
              <a:t>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sulit</a:t>
            </a:r>
            <a:r>
              <a:rPr lang="en-ID" sz="3200" dirty="0"/>
              <a:t>, </a:t>
            </a:r>
            <a:r>
              <a:rPr lang="en-ID" sz="3200" dirty="0" err="1"/>
              <a:t>namun</a:t>
            </a:r>
            <a:r>
              <a:rPr lang="en-ID" sz="3200" dirty="0"/>
              <a:t> </a:t>
            </a:r>
            <a:r>
              <a:rPr lang="en-ID" sz="3200" dirty="0" err="1"/>
              <a:t>perlu</a:t>
            </a:r>
            <a:r>
              <a:rPr lang="en-ID" sz="3200" dirty="0"/>
              <a:t> </a:t>
            </a:r>
            <a:r>
              <a:rPr lang="en-ID" sz="3200" dirty="0" err="1"/>
              <a:t>waktu</a:t>
            </a:r>
            <a:r>
              <a:rPr lang="en-ID" sz="3200" dirty="0"/>
              <a:t> </a:t>
            </a:r>
            <a:r>
              <a:rPr lang="en-ID" sz="3200" dirty="0" err="1"/>
              <a:t>tersendiri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merumuskannya</a:t>
            </a:r>
            <a:r>
              <a:rPr lang="en-ID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640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9278"/>
            <a:ext cx="3833906" cy="2996322"/>
          </a:xfrm>
        </p:spPr>
        <p:txBody>
          <a:bodyPr>
            <a:normAutofit/>
          </a:bodyPr>
          <a:lstStyle/>
          <a:p>
            <a:pPr algn="ctr"/>
            <a:r>
              <a:rPr lang="en-ID" sz="4000" dirty="0"/>
              <a:t>Proses </a:t>
            </a:r>
            <a:r>
              <a:rPr lang="en-ID" sz="4000" dirty="0" err="1"/>
              <a:t>perencanaan</a:t>
            </a:r>
            <a:r>
              <a:rPr lang="en-ID" sz="4000" dirty="0"/>
              <a:t> </a:t>
            </a:r>
            <a:r>
              <a:rPr lang="en-ID" sz="4000" dirty="0" err="1"/>
              <a:t>secara</a:t>
            </a:r>
            <a:r>
              <a:rPr lang="en-ID" sz="4000" dirty="0"/>
              <a:t> </a:t>
            </a:r>
            <a:r>
              <a:rPr lang="en-ID" sz="4000" dirty="0" err="1"/>
              <a:t>strategis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9066"/>
            <a:ext cx="6248398" cy="6034934"/>
          </a:xfrm>
        </p:spPr>
        <p:txBody>
          <a:bodyPr>
            <a:noAutofit/>
          </a:bodyPr>
          <a:lstStyle/>
          <a:p>
            <a:r>
              <a:rPr lang="en-ID" sz="3200" dirty="0" err="1"/>
              <a:t>Membuat</a:t>
            </a:r>
            <a:r>
              <a:rPr lang="en-ID" sz="3200" dirty="0"/>
              <a:t> </a:t>
            </a:r>
            <a:r>
              <a:rPr lang="en-ID" sz="3200" dirty="0" err="1"/>
              <a:t>visi</a:t>
            </a:r>
            <a:r>
              <a:rPr lang="en-ID" sz="3200" dirty="0"/>
              <a:t>, </a:t>
            </a:r>
            <a:r>
              <a:rPr lang="en-ID" sz="3200" dirty="0" err="1"/>
              <a:t>misi</a:t>
            </a:r>
            <a:r>
              <a:rPr lang="en-ID" sz="3200" dirty="0"/>
              <a:t>,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nilai-nilai</a:t>
            </a:r>
            <a:r>
              <a:rPr lang="en-ID" sz="3200" dirty="0"/>
              <a:t> </a:t>
            </a:r>
            <a:r>
              <a:rPr lang="en-ID" sz="3200" dirty="0" err="1"/>
              <a:t>laboratorium</a:t>
            </a:r>
            <a:endParaRPr lang="en-ID" sz="3200" dirty="0"/>
          </a:p>
          <a:p>
            <a:pPr lvl="1"/>
            <a:r>
              <a:rPr lang="en-ID" sz="3200" dirty="0" err="1"/>
              <a:t>Visi</a:t>
            </a:r>
            <a:r>
              <a:rPr lang="en-ID" sz="3200" dirty="0"/>
              <a:t> </a:t>
            </a:r>
            <a:r>
              <a:rPr lang="en-ID" sz="3200" dirty="0">
                <a:sym typeface="Wingdings" panose="05000000000000000000" pitchFamily="2" charset="2"/>
              </a:rPr>
              <a:t> </a:t>
            </a:r>
            <a:r>
              <a:rPr lang="en-ID" sz="3200" dirty="0" err="1">
                <a:sym typeface="Wingdings" panose="05000000000000000000" pitchFamily="2" charset="2"/>
              </a:rPr>
              <a:t>tujuan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utama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dari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didirikannya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suatu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laboratorium</a:t>
            </a:r>
            <a:endParaRPr lang="en-ID" sz="3200" dirty="0">
              <a:sym typeface="Wingdings" panose="05000000000000000000" pitchFamily="2" charset="2"/>
            </a:endParaRPr>
          </a:p>
          <a:p>
            <a:pPr lvl="1"/>
            <a:r>
              <a:rPr lang="en-ID" sz="3200" dirty="0" err="1">
                <a:sym typeface="Wingdings" panose="05000000000000000000" pitchFamily="2" charset="2"/>
              </a:rPr>
              <a:t>Misi</a:t>
            </a:r>
            <a:r>
              <a:rPr lang="en-ID" sz="3200" dirty="0">
                <a:sym typeface="Wingdings" panose="05000000000000000000" pitchFamily="2" charset="2"/>
              </a:rPr>
              <a:t>  program yang </a:t>
            </a:r>
            <a:r>
              <a:rPr lang="en-ID" sz="3200" dirty="0" err="1">
                <a:sym typeface="Wingdings" panose="05000000000000000000" pitchFamily="2" charset="2"/>
              </a:rPr>
              <a:t>ditujukan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untuk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mencapai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visi</a:t>
            </a:r>
            <a:endParaRPr lang="en-ID" sz="3200" dirty="0">
              <a:sym typeface="Wingdings" panose="05000000000000000000" pitchFamily="2" charset="2"/>
            </a:endParaRPr>
          </a:p>
          <a:p>
            <a:pPr lvl="1"/>
            <a:r>
              <a:rPr lang="en-ID" sz="3200" dirty="0" err="1">
                <a:sym typeface="Wingdings" panose="05000000000000000000" pitchFamily="2" charset="2"/>
              </a:rPr>
              <a:t>Nilai</a:t>
            </a:r>
            <a:r>
              <a:rPr lang="en-ID" sz="3200" dirty="0">
                <a:sym typeface="Wingdings" panose="05000000000000000000" pitchFamily="2" charset="2"/>
              </a:rPr>
              <a:t>  </a:t>
            </a:r>
            <a:r>
              <a:rPr lang="en-ID" sz="3200" dirty="0" err="1">
                <a:sym typeface="Wingdings" panose="05000000000000000000" pitchFamily="2" charset="2"/>
              </a:rPr>
              <a:t>poin</a:t>
            </a:r>
            <a:r>
              <a:rPr lang="en-ID" sz="3200" dirty="0">
                <a:sym typeface="Wingdings" panose="05000000000000000000" pitchFamily="2" charset="2"/>
              </a:rPr>
              <a:t> yang </a:t>
            </a:r>
            <a:r>
              <a:rPr lang="en-ID" sz="3200" dirty="0" err="1">
                <a:sym typeface="Wingdings" panose="05000000000000000000" pitchFamily="2" charset="2"/>
              </a:rPr>
              <a:t>mencerminkan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ciri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khas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kinerja</a:t>
            </a:r>
            <a:r>
              <a:rPr lang="en-ID" sz="3200" dirty="0">
                <a:sym typeface="Wingdings" panose="05000000000000000000" pitchFamily="2" charset="2"/>
              </a:rPr>
              <a:t> </a:t>
            </a:r>
            <a:r>
              <a:rPr lang="en-ID" sz="3200" dirty="0" err="1">
                <a:sym typeface="Wingdings" panose="05000000000000000000" pitchFamily="2" charset="2"/>
              </a:rPr>
              <a:t>laboratorium</a:t>
            </a:r>
            <a:endParaRPr lang="en-ID" sz="3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9686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9278"/>
            <a:ext cx="3833906" cy="2996322"/>
          </a:xfrm>
        </p:spPr>
        <p:txBody>
          <a:bodyPr>
            <a:normAutofit/>
          </a:bodyPr>
          <a:lstStyle/>
          <a:p>
            <a:pPr algn="ctr"/>
            <a:r>
              <a:rPr lang="en-ID" sz="4000" dirty="0"/>
              <a:t>Proses </a:t>
            </a:r>
            <a:r>
              <a:rPr lang="en-ID" sz="4000" dirty="0" err="1"/>
              <a:t>perencanaan</a:t>
            </a:r>
            <a:r>
              <a:rPr lang="en-ID" sz="4000" dirty="0"/>
              <a:t> </a:t>
            </a:r>
            <a:r>
              <a:rPr lang="en-ID" sz="4000" dirty="0" err="1"/>
              <a:t>secara</a:t>
            </a:r>
            <a:r>
              <a:rPr lang="en-ID" sz="4000" dirty="0"/>
              <a:t> </a:t>
            </a:r>
            <a:r>
              <a:rPr lang="en-ID" sz="4000" dirty="0" err="1"/>
              <a:t>strategis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9066"/>
            <a:ext cx="6248398" cy="6034934"/>
          </a:xfrm>
        </p:spPr>
        <p:txBody>
          <a:bodyPr>
            <a:noAutofit/>
          </a:bodyPr>
          <a:lstStyle/>
          <a:p>
            <a:r>
              <a:rPr lang="en-ID" sz="3200" dirty="0" err="1"/>
              <a:t>Menyesuaikan</a:t>
            </a:r>
            <a:r>
              <a:rPr lang="en-ID" sz="3200" dirty="0"/>
              <a:t> </a:t>
            </a:r>
            <a:r>
              <a:rPr lang="en-ID" sz="3200" dirty="0" err="1"/>
              <a:t>tuntutan</a:t>
            </a:r>
            <a:r>
              <a:rPr lang="en-ID" sz="3200" dirty="0"/>
              <a:t> </a:t>
            </a:r>
            <a:r>
              <a:rPr lang="en-ID" sz="3200" dirty="0" err="1"/>
              <a:t>pelanggan</a:t>
            </a:r>
            <a:endParaRPr lang="en-ID" sz="3200" dirty="0"/>
          </a:p>
          <a:p>
            <a:pPr lvl="1"/>
            <a:r>
              <a:rPr lang="en-ID" sz="3200" dirty="0" err="1"/>
              <a:t>Siapa</a:t>
            </a:r>
            <a:r>
              <a:rPr lang="en-ID" sz="3200" dirty="0"/>
              <a:t> </a:t>
            </a:r>
            <a:r>
              <a:rPr lang="en-ID" sz="3200" dirty="0" err="1"/>
              <a:t>sasaran</a:t>
            </a:r>
            <a:r>
              <a:rPr lang="en-ID" sz="3200" dirty="0"/>
              <a:t> </a:t>
            </a:r>
            <a:r>
              <a:rPr lang="en-ID" sz="3200" dirty="0" err="1"/>
              <a:t>pelanggan</a:t>
            </a:r>
            <a:r>
              <a:rPr lang="en-ID" sz="3200" dirty="0"/>
              <a:t> ?</a:t>
            </a:r>
          </a:p>
          <a:p>
            <a:pPr lvl="1"/>
            <a:r>
              <a:rPr lang="en-ID" sz="3200" dirty="0" err="1"/>
              <a:t>Apa</a:t>
            </a:r>
            <a:r>
              <a:rPr lang="en-ID" sz="3200" dirty="0"/>
              <a:t> </a:t>
            </a:r>
            <a:r>
              <a:rPr lang="en-ID" sz="3200" dirty="0" err="1"/>
              <a:t>kebutuhan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harapan</a:t>
            </a:r>
            <a:r>
              <a:rPr lang="en-ID" sz="3200" dirty="0"/>
              <a:t> </a:t>
            </a:r>
            <a:r>
              <a:rPr lang="en-ID" sz="3200" dirty="0" err="1"/>
              <a:t>pelanggan</a:t>
            </a:r>
            <a:r>
              <a:rPr lang="en-ID" sz="3200" dirty="0"/>
              <a:t> ?</a:t>
            </a:r>
          </a:p>
          <a:p>
            <a:pPr lvl="1"/>
            <a:r>
              <a:rPr lang="en-ID" sz="3200" dirty="0" err="1"/>
              <a:t>Apa</a:t>
            </a:r>
            <a:r>
              <a:rPr lang="en-ID" sz="3200" dirty="0"/>
              <a:t> yang </a:t>
            </a:r>
            <a:r>
              <a:rPr lang="en-ID" sz="3200" dirty="0" err="1"/>
              <a:t>perlu</a:t>
            </a:r>
            <a:r>
              <a:rPr lang="en-ID" sz="3200" dirty="0"/>
              <a:t> </a:t>
            </a:r>
            <a:r>
              <a:rPr lang="en-ID" sz="3200" dirty="0" err="1"/>
              <a:t>diperbaiki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dipersiapkan</a:t>
            </a:r>
            <a:r>
              <a:rPr lang="en-ID" sz="3200" dirty="0"/>
              <a:t> ?</a:t>
            </a:r>
          </a:p>
          <a:p>
            <a:pPr lvl="1"/>
            <a:r>
              <a:rPr lang="en-ID" sz="3200" dirty="0" err="1"/>
              <a:t>Apa</a:t>
            </a:r>
            <a:r>
              <a:rPr lang="en-ID" sz="3200" dirty="0"/>
              <a:t> </a:t>
            </a:r>
            <a:r>
              <a:rPr lang="en-ID" sz="3200" dirty="0" err="1"/>
              <a:t>metode</a:t>
            </a:r>
            <a:r>
              <a:rPr lang="en-ID" sz="3200" dirty="0"/>
              <a:t> </a:t>
            </a:r>
            <a:r>
              <a:rPr lang="en-ID" sz="3200" dirty="0" err="1"/>
              <a:t>identifikasi</a:t>
            </a:r>
            <a:r>
              <a:rPr lang="en-ID" sz="3200" dirty="0"/>
              <a:t> yang </a:t>
            </a:r>
            <a:r>
              <a:rPr lang="en-ID" sz="3200" dirty="0" err="1"/>
              <a:t>sesuai</a:t>
            </a:r>
            <a:r>
              <a:rPr lang="en-ID" sz="3200" dirty="0"/>
              <a:t> 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919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9278"/>
            <a:ext cx="3833906" cy="2996322"/>
          </a:xfrm>
        </p:spPr>
        <p:txBody>
          <a:bodyPr>
            <a:normAutofit/>
          </a:bodyPr>
          <a:lstStyle/>
          <a:p>
            <a:pPr algn="ctr"/>
            <a:r>
              <a:rPr lang="en-ID" sz="4000" dirty="0"/>
              <a:t>Proses </a:t>
            </a:r>
            <a:r>
              <a:rPr lang="en-ID" sz="4000" dirty="0" err="1"/>
              <a:t>perencanaan</a:t>
            </a:r>
            <a:r>
              <a:rPr lang="en-ID" sz="4000" dirty="0"/>
              <a:t> </a:t>
            </a:r>
            <a:r>
              <a:rPr lang="en-ID" sz="4000" dirty="0" err="1"/>
              <a:t>secara</a:t>
            </a:r>
            <a:r>
              <a:rPr lang="en-ID" sz="4000" dirty="0"/>
              <a:t> </a:t>
            </a:r>
            <a:r>
              <a:rPr lang="en-ID" sz="4000" dirty="0" err="1"/>
              <a:t>strategis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9066"/>
            <a:ext cx="6248398" cy="6034934"/>
          </a:xfrm>
        </p:spPr>
        <p:txBody>
          <a:bodyPr>
            <a:noAutofit/>
          </a:bodyPr>
          <a:lstStyle/>
          <a:p>
            <a:r>
              <a:rPr lang="en-ID" sz="3200" dirty="0" err="1"/>
              <a:t>Jalur</a:t>
            </a:r>
            <a:r>
              <a:rPr lang="en-ID" sz="3200" dirty="0"/>
              <a:t> </a:t>
            </a:r>
            <a:r>
              <a:rPr lang="en-ID" sz="3200" dirty="0" err="1"/>
              <a:t>menuju</a:t>
            </a:r>
            <a:r>
              <a:rPr lang="en-ID" sz="3200" dirty="0"/>
              <a:t> </a:t>
            </a:r>
            <a:r>
              <a:rPr lang="en-ID" sz="3200" dirty="0" err="1"/>
              <a:t>sukses</a:t>
            </a:r>
            <a:endParaRPr lang="en-ID" sz="3200" dirty="0"/>
          </a:p>
          <a:p>
            <a:pPr lvl="1"/>
            <a:r>
              <a:rPr lang="en-ID" sz="2800" dirty="0" err="1"/>
              <a:t>Kekuatan</a:t>
            </a:r>
            <a:r>
              <a:rPr lang="en-ID" sz="2800" dirty="0"/>
              <a:t>, </a:t>
            </a:r>
            <a:r>
              <a:rPr lang="en-ID" sz="2800" dirty="0" err="1"/>
              <a:t>kelemahan</a:t>
            </a:r>
            <a:r>
              <a:rPr lang="en-ID" sz="2800" dirty="0"/>
              <a:t>, </a:t>
            </a:r>
            <a:r>
              <a:rPr lang="en-ID" sz="2800" dirty="0" err="1"/>
              <a:t>kesempatan</a:t>
            </a:r>
            <a:r>
              <a:rPr lang="en-ID" sz="2800" dirty="0"/>
              <a:t>,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ancaman</a:t>
            </a:r>
            <a:r>
              <a:rPr lang="en-ID" sz="2800" dirty="0"/>
              <a:t> yang </a:t>
            </a:r>
            <a:r>
              <a:rPr lang="en-ID" sz="2800" dirty="0" err="1"/>
              <a:t>dimiliki</a:t>
            </a:r>
            <a:r>
              <a:rPr lang="en-ID" sz="2800" dirty="0"/>
              <a:t> </a:t>
            </a:r>
            <a:r>
              <a:rPr lang="en-ID" sz="2800" dirty="0" err="1"/>
              <a:t>laboratorium</a:t>
            </a:r>
            <a:r>
              <a:rPr lang="en-ID" sz="2800" dirty="0"/>
              <a:t> (</a:t>
            </a:r>
            <a:r>
              <a:rPr lang="en-ID" sz="2800" dirty="0" err="1"/>
              <a:t>analisa</a:t>
            </a:r>
            <a:r>
              <a:rPr lang="en-ID" sz="2800" dirty="0"/>
              <a:t> SWOT)</a:t>
            </a:r>
          </a:p>
          <a:p>
            <a:r>
              <a:rPr lang="en-ID" sz="3200" dirty="0" err="1"/>
              <a:t>Mutu</a:t>
            </a:r>
            <a:r>
              <a:rPr lang="en-ID" sz="3200" dirty="0"/>
              <a:t> </a:t>
            </a:r>
            <a:r>
              <a:rPr lang="en-ID" sz="3200" dirty="0" err="1"/>
              <a:t>kinerja</a:t>
            </a:r>
            <a:endParaRPr lang="en-ID" sz="3200" dirty="0"/>
          </a:p>
          <a:p>
            <a:pPr lvl="1"/>
            <a:r>
              <a:rPr lang="en-ID" sz="3000" dirty="0" err="1"/>
              <a:t>Menentukan</a:t>
            </a:r>
            <a:r>
              <a:rPr lang="en-ID" sz="3000" dirty="0"/>
              <a:t> </a:t>
            </a:r>
            <a:r>
              <a:rPr lang="en-ID" sz="3000" dirty="0" err="1"/>
              <a:t>standar</a:t>
            </a:r>
            <a:r>
              <a:rPr lang="en-ID" sz="3000" dirty="0"/>
              <a:t> </a:t>
            </a:r>
            <a:r>
              <a:rPr lang="en-ID" sz="3000" dirty="0" err="1"/>
              <a:t>kinerja</a:t>
            </a:r>
            <a:r>
              <a:rPr lang="en-ID" sz="3000" dirty="0"/>
              <a:t> </a:t>
            </a:r>
            <a:r>
              <a:rPr lang="en-ID" sz="3000" dirty="0" err="1"/>
              <a:t>laboratorium</a:t>
            </a:r>
            <a:r>
              <a:rPr lang="en-ID" sz="3000" dirty="0"/>
              <a:t>, </a:t>
            </a:r>
            <a:r>
              <a:rPr lang="en-ID" sz="3000" dirty="0" err="1"/>
              <a:t>meliputi</a:t>
            </a:r>
            <a:r>
              <a:rPr lang="en-ID" sz="3000" dirty="0"/>
              <a:t> </a:t>
            </a:r>
            <a:r>
              <a:rPr lang="en-ID" sz="3000" dirty="0" err="1"/>
              <a:t>cara</a:t>
            </a:r>
            <a:r>
              <a:rPr lang="en-ID" sz="3000" dirty="0"/>
              <a:t> </a:t>
            </a:r>
            <a:r>
              <a:rPr lang="en-ID" sz="3000" dirty="0" err="1"/>
              <a:t>penyajian</a:t>
            </a:r>
            <a:r>
              <a:rPr lang="en-ID" sz="3000" dirty="0"/>
              <a:t> </a:t>
            </a:r>
            <a:r>
              <a:rPr lang="en-ID" sz="3000" dirty="0" err="1"/>
              <a:t>dan</a:t>
            </a:r>
            <a:r>
              <a:rPr lang="en-ID" sz="3000" dirty="0"/>
              <a:t> </a:t>
            </a:r>
            <a:r>
              <a:rPr lang="en-ID" sz="3000" dirty="0" err="1"/>
              <a:t>biaya</a:t>
            </a:r>
            <a:r>
              <a:rPr lang="en-ID" sz="3000" dirty="0"/>
              <a:t> yang </a:t>
            </a:r>
            <a:r>
              <a:rPr lang="en-ID" sz="3000" dirty="0" err="1"/>
              <a:t>diperlukan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407794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9278"/>
            <a:ext cx="3833906" cy="2996322"/>
          </a:xfrm>
        </p:spPr>
        <p:txBody>
          <a:bodyPr>
            <a:normAutofit/>
          </a:bodyPr>
          <a:lstStyle/>
          <a:p>
            <a:pPr algn="ctr"/>
            <a:r>
              <a:rPr lang="en-ID" sz="4000" dirty="0"/>
              <a:t>Proses </a:t>
            </a:r>
            <a:r>
              <a:rPr lang="en-ID" sz="4000" dirty="0" err="1"/>
              <a:t>perencanaan</a:t>
            </a:r>
            <a:r>
              <a:rPr lang="en-ID" sz="4000" dirty="0"/>
              <a:t> </a:t>
            </a:r>
            <a:r>
              <a:rPr lang="en-ID" sz="4000" dirty="0" err="1"/>
              <a:t>secara</a:t>
            </a:r>
            <a:r>
              <a:rPr lang="en-ID" sz="4000" dirty="0"/>
              <a:t> </a:t>
            </a:r>
            <a:r>
              <a:rPr lang="en-ID" sz="4000" dirty="0" err="1"/>
              <a:t>strategis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9066"/>
            <a:ext cx="6248398" cy="6034934"/>
          </a:xfrm>
        </p:spPr>
        <p:txBody>
          <a:bodyPr>
            <a:noAutofit/>
          </a:bodyPr>
          <a:lstStyle/>
          <a:p>
            <a:r>
              <a:rPr lang="en-ID" sz="3200" dirty="0" err="1"/>
              <a:t>Investasi</a:t>
            </a:r>
            <a:r>
              <a:rPr lang="en-ID" sz="3200" dirty="0"/>
              <a:t> </a:t>
            </a:r>
            <a:r>
              <a:rPr lang="en-ID" sz="3200" dirty="0" err="1"/>
              <a:t>pada</a:t>
            </a:r>
            <a:r>
              <a:rPr lang="en-ID" sz="3200" dirty="0"/>
              <a:t> </a:t>
            </a:r>
            <a:r>
              <a:rPr lang="en-ID" sz="3200" dirty="0" err="1"/>
              <a:t>sumber</a:t>
            </a:r>
            <a:r>
              <a:rPr lang="en-ID" sz="3200" dirty="0"/>
              <a:t> </a:t>
            </a:r>
            <a:r>
              <a:rPr lang="en-ID" sz="3200" dirty="0" err="1"/>
              <a:t>daya</a:t>
            </a:r>
            <a:endParaRPr lang="en-ID" sz="3200" dirty="0"/>
          </a:p>
          <a:p>
            <a:pPr lvl="1"/>
            <a:r>
              <a:rPr lang="en-ID" sz="2800" dirty="0" err="1"/>
              <a:t>Jumlah</a:t>
            </a:r>
            <a:r>
              <a:rPr lang="en-ID" sz="2800" dirty="0"/>
              <a:t> </a:t>
            </a:r>
            <a:r>
              <a:rPr lang="en-ID" sz="2800" dirty="0" err="1"/>
              <a:t>investasi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cara</a:t>
            </a:r>
            <a:r>
              <a:rPr lang="en-ID" sz="2800" dirty="0"/>
              <a:t> </a:t>
            </a:r>
            <a:r>
              <a:rPr lang="en-ID" sz="2800" dirty="0" err="1"/>
              <a:t>pengembangan</a:t>
            </a:r>
            <a:r>
              <a:rPr lang="en-ID" sz="2800" dirty="0"/>
              <a:t> </a:t>
            </a:r>
            <a:r>
              <a:rPr lang="en-ID" sz="2800" dirty="0" err="1"/>
              <a:t>staf</a:t>
            </a:r>
            <a:r>
              <a:rPr lang="en-ID" sz="2800" dirty="0"/>
              <a:t> </a:t>
            </a:r>
            <a:r>
              <a:rPr lang="en-ID" sz="2800" dirty="0" err="1"/>
              <a:t>laboratorium</a:t>
            </a:r>
            <a:endParaRPr lang="en-ID" sz="2800" dirty="0"/>
          </a:p>
          <a:p>
            <a:r>
              <a:rPr lang="en-ID" sz="3200" dirty="0" err="1"/>
              <a:t>Evaluasi</a:t>
            </a:r>
            <a:r>
              <a:rPr lang="en-ID" sz="3200" dirty="0"/>
              <a:t> proses</a:t>
            </a:r>
          </a:p>
          <a:p>
            <a:pPr lvl="1"/>
            <a:r>
              <a:rPr lang="en-ID" sz="3000" dirty="0" err="1"/>
              <a:t>Pemeriksaan</a:t>
            </a:r>
            <a:r>
              <a:rPr lang="en-ID" sz="3000" dirty="0"/>
              <a:t> </a:t>
            </a:r>
            <a:r>
              <a:rPr lang="en-ID" sz="3000" dirty="0" err="1"/>
              <a:t>pada</a:t>
            </a:r>
            <a:r>
              <a:rPr lang="en-ID" sz="3000" dirty="0"/>
              <a:t> proses-proses yang </a:t>
            </a:r>
            <a:r>
              <a:rPr lang="en-ID" sz="3000" dirty="0" err="1"/>
              <a:t>bisa</a:t>
            </a:r>
            <a:r>
              <a:rPr lang="en-ID" sz="3000" dirty="0"/>
              <a:t> </a:t>
            </a:r>
            <a:r>
              <a:rPr lang="en-ID" sz="3000" dirty="0" err="1"/>
              <a:t>jadi</a:t>
            </a:r>
            <a:r>
              <a:rPr lang="en-ID" sz="3000" dirty="0"/>
              <a:t> </a:t>
            </a:r>
            <a:r>
              <a:rPr lang="en-ID" sz="3000" dirty="0" err="1"/>
              <a:t>menyebabkan</a:t>
            </a:r>
            <a:r>
              <a:rPr lang="en-ID" sz="3000" dirty="0"/>
              <a:t> </a:t>
            </a:r>
            <a:r>
              <a:rPr lang="en-ID" sz="3000" dirty="0" err="1"/>
              <a:t>penurunan</a:t>
            </a:r>
            <a:r>
              <a:rPr lang="en-ID" sz="3000" dirty="0"/>
              <a:t> </a:t>
            </a:r>
            <a:r>
              <a:rPr lang="en-ID" sz="3000" dirty="0" err="1"/>
              <a:t>kualitas</a:t>
            </a:r>
            <a:r>
              <a:rPr lang="en-ID" sz="3000" dirty="0"/>
              <a:t> </a:t>
            </a:r>
            <a:r>
              <a:rPr lang="en-ID" sz="3000" dirty="0" err="1"/>
              <a:t>kinerja</a:t>
            </a:r>
            <a:endParaRPr lang="en-ID" sz="3000" dirty="0"/>
          </a:p>
          <a:p>
            <a:pPr lvl="1"/>
            <a:r>
              <a:rPr lang="en-ID" sz="3000" dirty="0" err="1"/>
              <a:t>Evaluasi</a:t>
            </a:r>
            <a:r>
              <a:rPr lang="en-ID" sz="3000" dirty="0"/>
              <a:t> </a:t>
            </a:r>
            <a:r>
              <a:rPr lang="en-ID" sz="3000" dirty="0" err="1"/>
              <a:t>guna</a:t>
            </a:r>
            <a:r>
              <a:rPr lang="en-ID" sz="3000" dirty="0"/>
              <a:t> </a:t>
            </a:r>
            <a:r>
              <a:rPr lang="en-ID" sz="3000" dirty="0" err="1"/>
              <a:t>memperkirakan</a:t>
            </a:r>
            <a:r>
              <a:rPr lang="en-ID" sz="3000" dirty="0"/>
              <a:t> </a:t>
            </a:r>
            <a:r>
              <a:rPr lang="en-ID" sz="3000" dirty="0" err="1"/>
              <a:t>tingkat</a:t>
            </a:r>
            <a:r>
              <a:rPr lang="en-ID" sz="3000" dirty="0"/>
              <a:t> </a:t>
            </a:r>
            <a:r>
              <a:rPr lang="en-ID" sz="3000" dirty="0" err="1"/>
              <a:t>kesuksesan</a:t>
            </a:r>
            <a:r>
              <a:rPr lang="en-ID" sz="3000" dirty="0"/>
              <a:t> </a:t>
            </a:r>
            <a:r>
              <a:rPr lang="en-ID" sz="3000" dirty="0" err="1"/>
              <a:t>laboratorium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341485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10667998" cy="4952492"/>
          </a:xfrm>
        </p:spPr>
        <p:txBody>
          <a:bodyPr>
            <a:normAutofit/>
          </a:bodyPr>
          <a:lstStyle/>
          <a:p>
            <a:pPr algn="ctr"/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laboratorium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harapan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/</a:t>
            </a:r>
            <a:r>
              <a:rPr lang="en-ID" dirty="0" err="1"/>
              <a:t>pengguna</a:t>
            </a:r>
            <a:r>
              <a:rPr lang="en-ID" dirty="0"/>
              <a:t> </a:t>
            </a:r>
            <a:r>
              <a:rPr lang="en-ID" dirty="0" err="1"/>
              <a:t>laboratorium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Object 1" descr="preencoded.png"/>
          <p:cNvPicPr>
            <a:picLocks noChangeAspect="1"/>
          </p:cNvPicPr>
          <p:nvPr/>
        </p:nvPicPr>
        <p:blipFill rotWithShape="1">
          <a:blip r:embed="rId2"/>
          <a:srcRect t="48485" b="23315"/>
          <a:stretch/>
        </p:blipFill>
        <p:spPr>
          <a:xfrm>
            <a:off x="762000" y="3740816"/>
            <a:ext cx="10667998" cy="212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31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Manfaat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sz="3200" dirty="0" err="1"/>
              <a:t>Manfaat</a:t>
            </a:r>
            <a:r>
              <a:rPr lang="en-ID" sz="3200" dirty="0"/>
              <a:t> </a:t>
            </a:r>
            <a:r>
              <a:rPr lang="en-ID" sz="3200" dirty="0" err="1"/>
              <a:t>utama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rencana</a:t>
            </a:r>
            <a:r>
              <a:rPr lang="en-ID" sz="3200" dirty="0"/>
              <a:t> </a:t>
            </a:r>
            <a:r>
              <a:rPr lang="en-ID" sz="3200" dirty="0" err="1"/>
              <a:t>strategis</a:t>
            </a:r>
            <a:r>
              <a:rPr lang="en-ID" sz="3200" dirty="0"/>
              <a:t> </a:t>
            </a:r>
            <a:r>
              <a:rPr lang="en-ID" sz="3200" dirty="0" err="1"/>
              <a:t>laboratorium</a:t>
            </a:r>
            <a:r>
              <a:rPr lang="en-ID" sz="3200" dirty="0"/>
              <a:t> </a:t>
            </a:r>
            <a:r>
              <a:rPr lang="en-ID" sz="3200" dirty="0" err="1"/>
              <a:t>adalah</a:t>
            </a:r>
            <a:r>
              <a:rPr lang="en-ID" sz="3200" dirty="0"/>
              <a:t> </a:t>
            </a:r>
            <a:r>
              <a:rPr lang="en-ID" sz="3200" dirty="0" err="1"/>
              <a:t>menarik</a:t>
            </a:r>
            <a:r>
              <a:rPr lang="en-ID" sz="3200" dirty="0"/>
              <a:t> </a:t>
            </a:r>
            <a:r>
              <a:rPr lang="en-ID" sz="3200" dirty="0" err="1"/>
              <a:t>perhatian</a:t>
            </a:r>
            <a:r>
              <a:rPr lang="en-ID" sz="3200" dirty="0"/>
              <a:t> para </a:t>
            </a:r>
            <a:r>
              <a:rPr lang="en-ID" sz="3200" dirty="0" err="1"/>
              <a:t>pimpinan</a:t>
            </a:r>
            <a:r>
              <a:rPr lang="en-ID" sz="3200" dirty="0"/>
              <a:t> </a:t>
            </a:r>
            <a:r>
              <a:rPr lang="en-ID" sz="3200" dirty="0" err="1"/>
              <a:t>laboratorium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kegiatan</a:t>
            </a:r>
            <a:r>
              <a:rPr lang="en-ID" sz="3200" dirty="0"/>
              <a:t> dan </a:t>
            </a:r>
            <a:r>
              <a:rPr lang="en-ID" sz="3200" dirty="0" err="1"/>
              <a:t>kesibukan</a:t>
            </a:r>
            <a:r>
              <a:rPr lang="en-ID" sz="3200" dirty="0"/>
              <a:t> </a:t>
            </a:r>
            <a:r>
              <a:rPr lang="en-ID" sz="3200" dirty="0" err="1"/>
              <a:t>rutin</a:t>
            </a:r>
            <a:r>
              <a:rPr lang="en-ID" sz="3200" dirty="0"/>
              <a:t> </a:t>
            </a:r>
            <a:r>
              <a:rPr lang="en-ID" sz="3200" dirty="0" err="1"/>
              <a:t>sehari-hari</a:t>
            </a:r>
            <a:r>
              <a:rPr lang="en-ID" sz="3200" dirty="0"/>
              <a:t>, dan </a:t>
            </a:r>
            <a:r>
              <a:rPr lang="en-ID" sz="3200" dirty="0" err="1"/>
              <a:t>memaksa</a:t>
            </a:r>
            <a:r>
              <a:rPr lang="en-ID" sz="3200" dirty="0"/>
              <a:t> </a:t>
            </a:r>
            <a:r>
              <a:rPr lang="en-ID" sz="3200" dirty="0" err="1"/>
              <a:t>mereka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meninjau</a:t>
            </a:r>
            <a:r>
              <a:rPr lang="en-ID" sz="3200" dirty="0"/>
              <a:t> </a:t>
            </a:r>
            <a:r>
              <a:rPr lang="en-ID" sz="3200" dirty="0" err="1"/>
              <a:t>ulang</a:t>
            </a:r>
            <a:r>
              <a:rPr lang="en-ID" sz="3200" dirty="0"/>
              <a:t> </a:t>
            </a:r>
            <a:r>
              <a:rPr lang="en-ID" sz="3200" dirty="0" err="1"/>
              <a:t>maksud</a:t>
            </a:r>
            <a:r>
              <a:rPr lang="en-ID" sz="3200" dirty="0"/>
              <a:t> dan </a:t>
            </a:r>
            <a:r>
              <a:rPr lang="en-ID" sz="3200" dirty="0" err="1"/>
              <a:t>tujuan</a:t>
            </a:r>
            <a:r>
              <a:rPr lang="en-ID" sz="3200" dirty="0"/>
              <a:t> </a:t>
            </a:r>
            <a:r>
              <a:rPr lang="en-ID" sz="3200" dirty="0" err="1"/>
              <a:t>utama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diadakannya</a:t>
            </a:r>
            <a:r>
              <a:rPr lang="en-ID" sz="3200" dirty="0"/>
              <a:t> </a:t>
            </a:r>
            <a:r>
              <a:rPr lang="en-ID" sz="3200" dirty="0" err="1"/>
              <a:t>laboratorium</a:t>
            </a:r>
            <a:r>
              <a:rPr lang="en-ID" sz="3200" dirty="0"/>
              <a:t>, </a:t>
            </a:r>
            <a:r>
              <a:rPr lang="en-ID" sz="3200" dirty="0" err="1"/>
              <a:t>serta</a:t>
            </a:r>
            <a:r>
              <a:rPr lang="en-ID" sz="3200" dirty="0"/>
              <a:t> </a:t>
            </a:r>
            <a:r>
              <a:rPr lang="en-ID" sz="3200" dirty="0" err="1"/>
              <a:t>fungsinya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hubungan</a:t>
            </a:r>
            <a:r>
              <a:rPr lang="en-ID" sz="3200" dirty="0"/>
              <a:t> </a:t>
            </a:r>
            <a:r>
              <a:rPr lang="en-ID" sz="3200" dirty="0" err="1"/>
              <a:t>dengan</a:t>
            </a:r>
            <a:r>
              <a:rPr lang="en-ID" sz="3200" dirty="0"/>
              <a:t> para </a:t>
            </a:r>
            <a:r>
              <a:rPr lang="en-ID" sz="3200" dirty="0" err="1"/>
              <a:t>pelanggan</a:t>
            </a:r>
            <a:r>
              <a:rPr lang="en-ID" sz="3200" dirty="0"/>
              <a:t> dan </a:t>
            </a:r>
            <a:r>
              <a:rPr lang="en-ID" sz="3200" dirty="0" err="1"/>
              <a:t>pengguna</a:t>
            </a:r>
            <a:r>
              <a:rPr lang="en-ID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39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 err="1"/>
              <a:t>Visi</a:t>
            </a:r>
            <a:br>
              <a:rPr lang="en-ID" dirty="0"/>
            </a:br>
            <a:br>
              <a:rPr lang="en-ID" dirty="0"/>
            </a:br>
            <a:r>
              <a:rPr lang="en-ID" sz="2700" u="sng" dirty="0" err="1"/>
              <a:t>Contoh</a:t>
            </a:r>
            <a:r>
              <a:rPr lang="en-ID" sz="2700" u="sng" dirty="0"/>
              <a:t> :</a:t>
            </a:r>
            <a:br>
              <a:rPr lang="en-ID" sz="2700" u="sng" dirty="0"/>
            </a:br>
            <a:r>
              <a:rPr lang="en-ID" sz="2700" dirty="0" err="1"/>
              <a:t>Laboratorium</a:t>
            </a:r>
            <a:r>
              <a:rPr lang="en-ID" sz="2700" dirty="0"/>
              <a:t> </a:t>
            </a:r>
            <a:r>
              <a:rPr lang="en-ID" sz="2700" dirty="0" err="1"/>
              <a:t>ini</a:t>
            </a:r>
            <a:r>
              <a:rPr lang="en-ID" sz="2700" dirty="0"/>
              <a:t> </a:t>
            </a:r>
            <a:r>
              <a:rPr lang="en-ID" sz="2700" dirty="0" err="1"/>
              <a:t>adalah</a:t>
            </a:r>
            <a:r>
              <a:rPr lang="en-ID" sz="2700" dirty="0"/>
              <a:t> </a:t>
            </a:r>
            <a:r>
              <a:rPr lang="en-ID" sz="2700" dirty="0" err="1"/>
              <a:t>sarana</a:t>
            </a:r>
            <a:r>
              <a:rPr lang="en-ID" sz="2700" dirty="0"/>
              <a:t> </a:t>
            </a:r>
            <a:r>
              <a:rPr lang="en-ID" sz="2700" dirty="0" err="1"/>
              <a:t>untuk</a:t>
            </a:r>
            <a:r>
              <a:rPr lang="en-ID" sz="2700" dirty="0"/>
              <a:t> para </a:t>
            </a:r>
            <a:r>
              <a:rPr lang="en-ID" sz="2700" dirty="0" err="1"/>
              <a:t>peneliti</a:t>
            </a:r>
            <a:r>
              <a:rPr lang="en-ID" sz="2700" dirty="0"/>
              <a:t> </a:t>
            </a:r>
            <a:br>
              <a:rPr lang="en-ID" sz="2700" dirty="0"/>
            </a:br>
            <a:r>
              <a:rPr lang="en-ID" sz="2700" dirty="0"/>
              <a:t>yang </a:t>
            </a:r>
            <a:r>
              <a:rPr lang="en-ID" sz="2700" dirty="0" err="1"/>
              <a:t>bertandar</a:t>
            </a:r>
            <a:r>
              <a:rPr lang="en-ID" sz="2700" dirty="0"/>
              <a:t> </a:t>
            </a:r>
            <a:r>
              <a:rPr lang="en-ID" sz="2700" dirty="0" err="1"/>
              <a:t>tinggi</a:t>
            </a:r>
            <a:r>
              <a:rPr lang="en-ID" sz="2700" dirty="0"/>
              <a:t>, </a:t>
            </a:r>
            <a:r>
              <a:rPr lang="en-ID" sz="2700" dirty="0" err="1"/>
              <a:t>serta</a:t>
            </a:r>
            <a:r>
              <a:rPr lang="en-ID" sz="2700" dirty="0"/>
              <a:t> </a:t>
            </a:r>
            <a:r>
              <a:rPr lang="en-ID" sz="2700" dirty="0" err="1"/>
              <a:t>untuk</a:t>
            </a:r>
            <a:r>
              <a:rPr lang="en-ID" sz="2700" dirty="0"/>
              <a:t> para </a:t>
            </a:r>
            <a:r>
              <a:rPr lang="en-ID" sz="2700" dirty="0" err="1"/>
              <a:t>mahasiswa</a:t>
            </a:r>
            <a:r>
              <a:rPr lang="en-ID" sz="2700" dirty="0"/>
              <a:t> </a:t>
            </a:r>
            <a:r>
              <a:rPr lang="en-ID" sz="2700" dirty="0" err="1"/>
              <a:t>menggali</a:t>
            </a:r>
            <a:r>
              <a:rPr lang="en-ID" sz="2700" dirty="0"/>
              <a:t> </a:t>
            </a:r>
            <a:r>
              <a:rPr lang="en-ID" sz="2700" dirty="0" err="1"/>
              <a:t>ilmu</a:t>
            </a:r>
            <a:r>
              <a:rPr lang="en-ID" sz="2700" dirty="0"/>
              <a:t> </a:t>
            </a:r>
            <a:r>
              <a:rPr lang="en-ID" sz="2700" dirty="0" err="1"/>
              <a:t>sedalam-dalamnya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365866"/>
            <a:ext cx="6248398" cy="5655156"/>
          </a:xfrm>
        </p:spPr>
        <p:txBody>
          <a:bodyPr>
            <a:noAutofit/>
          </a:bodyPr>
          <a:lstStyle/>
          <a:p>
            <a:r>
              <a:rPr lang="en-ID" sz="2400" dirty="0" err="1"/>
              <a:t>Pernyataan</a:t>
            </a:r>
            <a:r>
              <a:rPr lang="en-ID" sz="2400" dirty="0"/>
              <a:t> </a:t>
            </a:r>
            <a:r>
              <a:rPr lang="en-ID" sz="2400" dirty="0" err="1"/>
              <a:t>mengenai</a:t>
            </a:r>
            <a:r>
              <a:rPr lang="en-ID" sz="2400" dirty="0"/>
              <a:t> </a:t>
            </a:r>
            <a:r>
              <a:rPr lang="en-ID" sz="2400" dirty="0" err="1"/>
              <a:t>maksud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tujuan</a:t>
            </a:r>
            <a:r>
              <a:rPr lang="en-ID" sz="2400" dirty="0"/>
              <a:t> </a:t>
            </a:r>
            <a:r>
              <a:rPr lang="en-ID" sz="2400" dirty="0" err="1"/>
              <a:t>akhir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didirikannya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laboratorium</a:t>
            </a:r>
            <a:endParaRPr lang="en-ID" sz="2400" dirty="0"/>
          </a:p>
          <a:p>
            <a:r>
              <a:rPr lang="en-ID" sz="2400" dirty="0" err="1"/>
              <a:t>Jangkauan</a:t>
            </a:r>
            <a:r>
              <a:rPr lang="en-ID" sz="2400" dirty="0"/>
              <a:t> </a:t>
            </a:r>
            <a:r>
              <a:rPr lang="en-ID" sz="2400" dirty="0" err="1"/>
              <a:t>waktu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depan</a:t>
            </a:r>
            <a:r>
              <a:rPr lang="en-ID" sz="2400" dirty="0"/>
              <a:t> </a:t>
            </a:r>
            <a:r>
              <a:rPr lang="en-ID" sz="2400" dirty="0" err="1"/>
              <a:t>panjang</a:t>
            </a:r>
            <a:endParaRPr lang="en-ID" sz="2400" dirty="0"/>
          </a:p>
          <a:p>
            <a:r>
              <a:rPr lang="en-ID" sz="2400" dirty="0" err="1"/>
              <a:t>Mencakup</a:t>
            </a:r>
            <a:r>
              <a:rPr lang="en-ID" sz="2400" dirty="0"/>
              <a:t> </a:t>
            </a:r>
            <a:r>
              <a:rPr lang="en-ID" sz="2400" dirty="0" err="1"/>
              <a:t>kondisi</a:t>
            </a:r>
            <a:r>
              <a:rPr lang="en-ID" sz="2400" dirty="0"/>
              <a:t> ideal yang </a:t>
            </a:r>
            <a:r>
              <a:rPr lang="en-ID" sz="2400" dirty="0" err="1"/>
              <a:t>diinginkan</a:t>
            </a:r>
            <a:r>
              <a:rPr lang="en-ID" sz="2400" dirty="0"/>
              <a:t> di </a:t>
            </a:r>
            <a:r>
              <a:rPr lang="en-ID" sz="2400" dirty="0" err="1"/>
              <a:t>masa</a:t>
            </a:r>
            <a:r>
              <a:rPr lang="en-ID" sz="2400" dirty="0"/>
              <a:t> </a:t>
            </a:r>
            <a:r>
              <a:rPr lang="en-ID" sz="2400" dirty="0" err="1"/>
              <a:t>depan</a:t>
            </a:r>
            <a:endParaRPr lang="en-ID" sz="2400" dirty="0"/>
          </a:p>
          <a:p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menekankan</a:t>
            </a:r>
            <a:r>
              <a:rPr lang="en-ID" sz="2400" dirty="0"/>
              <a:t> pada </a:t>
            </a:r>
            <a:r>
              <a:rPr lang="en-ID" sz="2400" dirty="0" err="1"/>
              <a:t>keadaan</a:t>
            </a:r>
            <a:r>
              <a:rPr lang="en-ID" sz="2400" dirty="0"/>
              <a:t> </a:t>
            </a:r>
            <a:r>
              <a:rPr lang="en-ID" sz="2400" dirty="0" err="1"/>
              <a:t>fisik</a:t>
            </a:r>
            <a:r>
              <a:rPr lang="en-ID" sz="2400" dirty="0"/>
              <a:t> </a:t>
            </a:r>
            <a:r>
              <a:rPr lang="en-ID" sz="2400" dirty="0" err="1"/>
              <a:t>staf</a:t>
            </a:r>
            <a:r>
              <a:rPr lang="en-ID" sz="2400" dirty="0"/>
              <a:t>, </a:t>
            </a:r>
            <a:r>
              <a:rPr lang="en-ID" sz="2400" dirty="0" err="1"/>
              <a:t>melainkan</a:t>
            </a:r>
            <a:r>
              <a:rPr lang="en-ID" sz="2400" dirty="0"/>
              <a:t> </a:t>
            </a:r>
            <a:r>
              <a:rPr lang="en-ID" sz="2400" dirty="0" err="1"/>
              <a:t>fungsi-fungsi</a:t>
            </a:r>
            <a:r>
              <a:rPr lang="en-ID" sz="2400" dirty="0"/>
              <a:t> yang </a:t>
            </a:r>
            <a:r>
              <a:rPr lang="en-ID" sz="2400" dirty="0" err="1"/>
              <a:t>ingin</a:t>
            </a:r>
            <a:r>
              <a:rPr lang="en-ID" sz="2400" dirty="0"/>
              <a:t> </a:t>
            </a:r>
            <a:r>
              <a:rPr lang="en-ID" sz="2400" dirty="0" err="1"/>
              <a:t>diwujudkan</a:t>
            </a:r>
            <a:endParaRPr lang="en-ID" sz="2400" dirty="0"/>
          </a:p>
          <a:p>
            <a:r>
              <a:rPr lang="en-ID" sz="2400" dirty="0" err="1"/>
              <a:t>Visi</a:t>
            </a:r>
            <a:r>
              <a:rPr lang="en-ID" sz="2400" dirty="0"/>
              <a:t> </a:t>
            </a:r>
            <a:r>
              <a:rPr lang="en-ID" sz="2400" dirty="0" err="1"/>
              <a:t>dinyatakan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kalimat</a:t>
            </a:r>
            <a:r>
              <a:rPr lang="en-ID" sz="2400" dirty="0"/>
              <a:t> </a:t>
            </a:r>
            <a:r>
              <a:rPr lang="en-ID" sz="2400" dirty="0" err="1"/>
              <a:t>singkat</a:t>
            </a:r>
            <a:endParaRPr lang="en-ID" sz="2400" dirty="0"/>
          </a:p>
          <a:p>
            <a:r>
              <a:rPr lang="en-ID" sz="2400" dirty="0" err="1"/>
              <a:t>Visi</a:t>
            </a:r>
            <a:r>
              <a:rPr lang="en-ID" sz="2400" dirty="0"/>
              <a:t> </a:t>
            </a:r>
            <a:r>
              <a:rPr lang="en-ID" sz="2400" dirty="0" err="1"/>
              <a:t>menjelaskan</a:t>
            </a:r>
            <a:r>
              <a:rPr lang="en-ID" sz="2400" dirty="0"/>
              <a:t> </a:t>
            </a:r>
            <a:r>
              <a:rPr lang="en-ID" sz="2400" dirty="0" err="1"/>
              <a:t>institusi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organisasi</a:t>
            </a:r>
            <a:r>
              <a:rPr lang="en-ID" sz="2400" dirty="0"/>
              <a:t> </a:t>
            </a:r>
            <a:r>
              <a:rPr lang="en-ID" sz="2400" dirty="0" err="1"/>
              <a:t>macam</a:t>
            </a:r>
            <a:r>
              <a:rPr lang="en-ID" sz="2400" dirty="0"/>
              <a:t> </a:t>
            </a:r>
            <a:r>
              <a:rPr lang="en-ID" sz="2400" dirty="0" err="1"/>
              <a:t>apa</a:t>
            </a:r>
            <a:r>
              <a:rPr lang="en-ID" sz="2400" dirty="0"/>
              <a:t> yang </a:t>
            </a:r>
            <a:r>
              <a:rPr lang="en-ID" sz="2400" dirty="0" err="1"/>
              <a:t>diharapkan</a:t>
            </a:r>
            <a:r>
              <a:rPr lang="en-ID" sz="2400" dirty="0"/>
              <a:t> di </a:t>
            </a:r>
            <a:r>
              <a:rPr lang="en-ID" sz="2400" dirty="0" err="1"/>
              <a:t>masa</a:t>
            </a:r>
            <a:r>
              <a:rPr lang="en-ID" sz="2400" dirty="0"/>
              <a:t> </a:t>
            </a:r>
            <a:r>
              <a:rPr lang="en-ID" sz="2400" dirty="0" err="1"/>
              <a:t>depan</a:t>
            </a:r>
            <a:endParaRPr lang="en-ID" sz="2400" dirty="0"/>
          </a:p>
          <a:p>
            <a:r>
              <a:rPr lang="en-ID" sz="2400" dirty="0" err="1"/>
              <a:t>Visi</a:t>
            </a:r>
            <a:r>
              <a:rPr lang="en-ID" sz="2400" dirty="0"/>
              <a:t> </a:t>
            </a:r>
            <a:r>
              <a:rPr lang="en-ID" sz="2400" dirty="0" err="1"/>
              <a:t>berfungsi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arah</a:t>
            </a:r>
            <a:r>
              <a:rPr lang="en-ID" sz="2400" dirty="0"/>
              <a:t> </a:t>
            </a:r>
            <a:r>
              <a:rPr lang="en-ID" sz="2400" dirty="0" err="1"/>
              <a:t>pengembangan</a:t>
            </a:r>
            <a:r>
              <a:rPr lang="en-ID" sz="2400" dirty="0"/>
              <a:t> di </a:t>
            </a:r>
            <a:r>
              <a:rPr lang="en-ID" sz="2400" dirty="0" err="1"/>
              <a:t>masa</a:t>
            </a:r>
            <a:r>
              <a:rPr lang="en-ID" sz="2400" dirty="0"/>
              <a:t> </a:t>
            </a:r>
            <a:r>
              <a:rPr lang="en-ID" sz="2400" dirty="0" err="1"/>
              <a:t>depan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803801832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37</TotalTime>
  <Words>655</Words>
  <Application>Microsoft Office PowerPoint</Application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Schoolbook</vt:lpstr>
      <vt:lpstr>Corbel</vt:lpstr>
      <vt:lpstr>Headlines</vt:lpstr>
      <vt:lpstr>Rencana Strategis untuk meningkatkan MUTU laboratorium</vt:lpstr>
      <vt:lpstr>Perencanaan untuk meningkatkan mutu laboratorium</vt:lpstr>
      <vt:lpstr>Proses perencanaan secara strategis</vt:lpstr>
      <vt:lpstr>Proses perencanaan secara strategis</vt:lpstr>
      <vt:lpstr>Proses perencanaan secara strategis</vt:lpstr>
      <vt:lpstr>Proses perencanaan secara strategis</vt:lpstr>
      <vt:lpstr>Adanya rencana strategis membuat laboratorium dapat berfungsi memenuhi kebutuhan dan harapan pelanggan/pengguna laboratorium</vt:lpstr>
      <vt:lpstr>Manfaat</vt:lpstr>
      <vt:lpstr>Visi  Contoh : Laboratorium ini adalah sarana untuk para peneliti  yang bertandar tinggi, serta untuk para mahasiswa menggali ilmu sedalam-dalamnya</vt:lpstr>
      <vt:lpstr>Misi   </vt:lpstr>
      <vt:lpstr>Nilai-Nilai  Contoh : Profesional Integritas Akurat Bermutu Ilmiah</vt:lpstr>
      <vt:lpstr>PowerPoint Presentation</vt:lpstr>
      <vt:lpstr>Analisa SWOT</vt:lpstr>
      <vt:lpstr>PowerPoint Presentation</vt:lpstr>
      <vt:lpstr>TERIMA KASIH  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strategis untuk meningkatkan mutu laboratorium</dc:title>
  <dc:creator>user</dc:creator>
  <cp:lastModifiedBy>SS</cp:lastModifiedBy>
  <cp:revision>6</cp:revision>
  <dcterms:created xsi:type="dcterms:W3CDTF">2020-07-08T17:00:13Z</dcterms:created>
  <dcterms:modified xsi:type="dcterms:W3CDTF">2020-07-09T05:41:58Z</dcterms:modified>
</cp:coreProperties>
</file>