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51"/>
  </p:notesMasterIdLst>
  <p:handoutMasterIdLst>
    <p:handoutMasterId r:id="rId52"/>
  </p:handoutMasterIdLst>
  <p:sldIdLst>
    <p:sldId id="342" r:id="rId2"/>
    <p:sldId id="341" r:id="rId3"/>
    <p:sldId id="259" r:id="rId4"/>
    <p:sldId id="296" r:id="rId5"/>
    <p:sldId id="297" r:id="rId6"/>
    <p:sldId id="262" r:id="rId7"/>
    <p:sldId id="329" r:id="rId8"/>
    <p:sldId id="263" r:id="rId9"/>
    <p:sldId id="298" r:id="rId10"/>
    <p:sldId id="300" r:id="rId11"/>
    <p:sldId id="299" r:id="rId12"/>
    <p:sldId id="278" r:id="rId13"/>
    <p:sldId id="30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4" r:id="rId23"/>
    <p:sldId id="295" r:id="rId24"/>
    <p:sldId id="290" r:id="rId25"/>
    <p:sldId id="291" r:id="rId26"/>
    <p:sldId id="303" r:id="rId27"/>
    <p:sldId id="302" r:id="rId28"/>
    <p:sldId id="304" r:id="rId29"/>
    <p:sldId id="305" r:id="rId30"/>
    <p:sldId id="306" r:id="rId31"/>
    <p:sldId id="330" r:id="rId32"/>
    <p:sldId id="307" r:id="rId33"/>
    <p:sldId id="331" r:id="rId34"/>
    <p:sldId id="332" r:id="rId35"/>
    <p:sldId id="333" r:id="rId36"/>
    <p:sldId id="334" r:id="rId37"/>
    <p:sldId id="335" r:id="rId38"/>
    <p:sldId id="336" r:id="rId39"/>
    <p:sldId id="337" r:id="rId40"/>
    <p:sldId id="338" r:id="rId41"/>
    <p:sldId id="339" r:id="rId42"/>
    <p:sldId id="343" r:id="rId43"/>
    <p:sldId id="340" r:id="rId44"/>
    <p:sldId id="318" r:id="rId45"/>
    <p:sldId id="319" r:id="rId46"/>
    <p:sldId id="320" r:id="rId47"/>
    <p:sldId id="321" r:id="rId48"/>
    <p:sldId id="322" r:id="rId49"/>
    <p:sldId id="323" r:id="rId50"/>
  </p:sldIdLst>
  <p:sldSz cx="9144000" cy="6858000" type="screen4x3"/>
  <p:notesSz cx="6851650" cy="96281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32">
          <p15:clr>
            <a:srgbClr val="A4A3A4"/>
          </p15:clr>
        </p15:guide>
        <p15:guide id="2" pos="215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66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67" autoAdjust="0"/>
    <p:restoredTop sz="84250" autoAdjust="0"/>
  </p:normalViewPr>
  <p:slideViewPr>
    <p:cSldViewPr>
      <p:cViewPr varScale="1">
        <p:scale>
          <a:sx n="72" d="100"/>
          <a:sy n="72" d="100"/>
        </p:scale>
        <p:origin x="129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564"/>
    </p:cViewPr>
  </p:sorterViewPr>
  <p:notesViewPr>
    <p:cSldViewPr>
      <p:cViewPr>
        <p:scale>
          <a:sx n="75" d="100"/>
          <a:sy n="75" d="100"/>
        </p:scale>
        <p:origin x="-2346" y="-60"/>
      </p:cViewPr>
      <p:guideLst>
        <p:guide orient="horz" pos="3032"/>
        <p:guide pos="215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86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025" y="0"/>
            <a:ext cx="29686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47175"/>
            <a:ext cx="29686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025" y="9147175"/>
            <a:ext cx="29686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F187222-C4E4-4D0A-AED6-FCC42FBC0E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524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86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025" y="0"/>
            <a:ext cx="29686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19175" y="722313"/>
            <a:ext cx="4813300" cy="3609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573588"/>
            <a:ext cx="5026025" cy="433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7175"/>
            <a:ext cx="29686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025" y="9147175"/>
            <a:ext cx="29686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988426D-831F-44D0-979F-34FCA24D01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6648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7BFD39-BE56-4908-A18B-0449547122B9}" type="slidenum">
              <a:rPr lang="en-US"/>
              <a:pPr/>
              <a:t>3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8957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72B47C-E9FD-4355-B9FA-D8CE79277A2F}" type="slidenum">
              <a:rPr lang="en-US"/>
              <a:pPr/>
              <a:t>13</a:t>
            </a:fld>
            <a:endParaRPr 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8598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BD6901-AF03-4DA1-BAEA-476BCC8FB182}" type="slidenum">
              <a:rPr lang="en-US"/>
              <a:pPr/>
              <a:t>14</a:t>
            </a:fld>
            <a:endParaRPr 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000" b="1" dirty="0">
              <a:latin typeface="Arial" charset="0"/>
              <a:cs typeface="Times New Roman" pitchFamily="18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0534988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CB33B7-DC1C-4555-A646-FD07FAFA58E2}" type="slidenum">
              <a:rPr lang="en-US"/>
              <a:pPr/>
              <a:t>15</a:t>
            </a:fld>
            <a:endParaRPr lang="en-US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4843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53B261-C327-46CC-A248-045BCF0EA825}" type="slidenum">
              <a:rPr lang="en-US"/>
              <a:pPr/>
              <a:t>16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234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EB34D1-6B7A-4952-96D1-F2C933DFE412}" type="slidenum">
              <a:rPr lang="en-US"/>
              <a:pPr/>
              <a:t>17</a:t>
            </a:fld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0521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6F7A75-485F-4F87-B1C6-4AF5D46F4619}" type="slidenum">
              <a:rPr lang="en-US"/>
              <a:pPr/>
              <a:t>18</a:t>
            </a:fld>
            <a:endParaRPr 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4620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69316E-709A-4E68-BDD4-3567E17869AD}" type="slidenum">
              <a:rPr lang="en-US"/>
              <a:pPr/>
              <a:t>19</a:t>
            </a:fld>
            <a:endParaRPr lang="en-US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5463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5AEF80-4CE8-4C9D-B5B1-F362A3A69248}" type="slidenum">
              <a:rPr lang="en-US"/>
              <a:pPr/>
              <a:t>20</a:t>
            </a:fld>
            <a:endParaRPr 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6247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6F512E-FC64-482F-A4B8-C1B6950F4F1C}" type="slidenum">
              <a:rPr lang="en-US"/>
              <a:pPr/>
              <a:t>21</a:t>
            </a:fld>
            <a:endParaRPr lang="en-US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5843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710242-A16E-4C4C-A7AA-EB5B3F7B1C01}" type="slidenum">
              <a:rPr lang="en-US"/>
              <a:pPr/>
              <a:t>22</a:t>
            </a:fld>
            <a:endParaRPr 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980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FC1AF9-B31C-491D-B205-9B0BCE9780B7}" type="slidenum">
              <a:rPr lang="en-US"/>
              <a:pPr/>
              <a:t>4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56513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1D7A26-71F8-4071-99C3-51D33AE4E751}" type="slidenum">
              <a:rPr lang="en-US"/>
              <a:pPr/>
              <a:t>23</a:t>
            </a:fld>
            <a:endParaRPr lang="en-US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38024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DD35A6-2935-41EC-8E98-C6DF1A343B21}" type="slidenum">
              <a:rPr lang="en-US"/>
              <a:pPr/>
              <a:t>24</a:t>
            </a:fld>
            <a:endParaRPr lang="en-US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54354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DE70AE-9F15-4C6B-8544-302B26D2083E}" type="slidenum">
              <a:rPr lang="en-US"/>
              <a:pPr/>
              <a:t>25</a:t>
            </a:fld>
            <a:endParaRPr lang="en-U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87537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88426D-831F-44D0-979F-34FCA24D01FC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2092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08672F-16C6-47BB-A994-FC1A10D9D92C}" type="slidenum">
              <a:rPr lang="en-US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87068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18C2B44-DB6D-47FA-A307-644A66CEBD88}" type="slidenum">
              <a:rPr lang="en-US" sz="1200" smtClean="0"/>
              <a:pPr eaLnBrk="1" hangingPunct="1"/>
              <a:t>42</a:t>
            </a:fld>
            <a:endParaRPr lang="en-US" sz="120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25412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aseline="-25000" dirty="0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67D02B-9FF3-4662-AC81-2C3D3E6DAD16}" type="slidenum">
              <a:rPr lang="en-US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08103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2A1E66-81AD-47CD-9D1B-05E53F1DE0D1}" type="slidenum">
              <a:rPr lang="en-US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5754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AC13C5-AAD7-44F5-9309-D10298887AE6}" type="slidenum">
              <a:rPr lang="en-US"/>
              <a:pPr/>
              <a:t>5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7613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9EC2C3-4A70-4284-9661-DE0148923343}" type="slidenum">
              <a:rPr lang="en-US"/>
              <a:pPr/>
              <a:t>6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4194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7C9C16-C4CF-4EAB-9239-2042E97A3F9D}" type="slidenum">
              <a:rPr lang="en-US"/>
              <a:pPr/>
              <a:t>8</a:t>
            </a:fld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2982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74271D-59FB-4830-8B33-7FDF2404BE28}" type="slidenum">
              <a:rPr lang="en-US"/>
              <a:pPr/>
              <a:t>9</a:t>
            </a:fld>
            <a:endParaRPr 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9099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9F45BB-3952-49B1-B3D7-A33D87DC9622}" type="slidenum">
              <a:rPr lang="en-US"/>
              <a:pPr/>
              <a:t>10</a:t>
            </a:fld>
            <a:endParaRPr 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8549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4BF916-46AB-4111-9F98-E8B1CDC1B412}" type="slidenum">
              <a:rPr lang="en-US"/>
              <a:pPr/>
              <a:t>11</a:t>
            </a:fld>
            <a:endParaRPr 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2673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3AA506-7F10-4B0F-9B3E-188D0415C95C}" type="slidenum">
              <a:rPr lang="en-US"/>
              <a:pPr/>
              <a:t>12</a:t>
            </a:fld>
            <a:endParaRPr 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449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-76200" y="6568440"/>
            <a:ext cx="1219200" cy="36576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0AA80BC-F5CA-48AA-ADBC-EC0BD22471E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F4CF43B-04F6-4AA7-9DBD-7196F8CDD82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D4D5369-2278-43B2-A4E4-143E38C5387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568440"/>
            <a:ext cx="1981200" cy="36576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F8BD118-BF7A-4AF4-9282-FDAAD077C21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048" y="6568440"/>
            <a:ext cx="1520952" cy="36576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04F7876-8C33-4FA0-B650-DC8EB80CDDC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76200" y="6568440"/>
            <a:ext cx="1981200" cy="36576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1FA1FD8-2C37-4DEC-8C2B-0E8147BECBE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CEAD944-83ED-4FE0-B135-4707DE4544F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A6FA442-A40B-49D3-BF4F-F8AAFC07D0C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D948C7-998A-4D5D-A29A-8423767480C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5EB8EEE-586B-4EA5-B709-32AA8371E49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E06429C-7DF0-43FC-940D-B3325095895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6527632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20638" y="1143760"/>
            <a:ext cx="9144000" cy="52625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rgbClr val="339966"/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rgbClr val="339966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id-ID" b="1" dirty="0">
                <a:solidFill>
                  <a:srgbClr val="339966"/>
                </a:solidFill>
              </a:rPr>
              <a:t> </a:t>
            </a:r>
            <a:r>
              <a:rPr lang="en-US" b="1" dirty="0">
                <a:solidFill>
                  <a:srgbClr val="339966"/>
                </a:solidFill>
              </a:rPr>
              <a:t> 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id-ID" sz="3200" dirty="0">
                <a:latin typeface="Calibri" panose="020F0502020204030204" pitchFamily="34" charset="0"/>
                <a:cs typeface="Calibri" panose="020F0502020204030204" pitchFamily="34" charset="0"/>
              </a:rPr>
              <a:t>stimasi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K</a:t>
            </a:r>
            <a:r>
              <a:rPr lang="id-ID" sz="3200" dirty="0">
                <a:latin typeface="Calibri" panose="020F0502020204030204" pitchFamily="34" charset="0"/>
                <a:cs typeface="Calibri" panose="020F0502020204030204" pitchFamily="34" charset="0"/>
              </a:rPr>
              <a:t>etidakpastian Metode Titrasi  </a:t>
            </a:r>
            <a:b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d-ID" sz="3200" dirty="0">
                <a:latin typeface="Arial" charset="0"/>
              </a:rPr>
              <a:t> </a:t>
            </a:r>
            <a:endParaRPr lang="id-ID" sz="3200" b="1" dirty="0"/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id-ID" sz="3500" b="1" i="1" dirty="0">
              <a:solidFill>
                <a:srgbClr val="339966"/>
              </a:solidFill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id-ID" sz="3500" b="1" i="1" dirty="0">
              <a:solidFill>
                <a:srgbClr val="339966"/>
              </a:solidFill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d-ID" i="1" dirty="0">
                <a:solidFill>
                  <a:srgbClr val="339966"/>
                </a:solidFill>
                <a:latin typeface="Calibri" pitchFamily="34" charset="0"/>
              </a:rPr>
              <a:t>  </a:t>
            </a:r>
            <a:endParaRPr lang="en-US" dirty="0">
              <a:solidFill>
                <a:srgbClr val="339966"/>
              </a:solidFill>
              <a:latin typeface="Calibri" pitchFamily="34" charset="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304800" y="3312319"/>
            <a:ext cx="9144000" cy="16406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25000" lnSpcReduction="20000"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4400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4400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4400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4400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rgbClr val="00785A"/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br>
              <a:rPr lang="id-ID" sz="3600" dirty="0">
                <a:solidFill>
                  <a:srgbClr val="00785A"/>
                </a:solidFill>
              </a:rPr>
            </a:br>
            <a:endParaRPr lang="id-ID" sz="3600" dirty="0">
              <a:solidFill>
                <a:srgbClr val="00785A"/>
              </a:solidFill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d-ID" dirty="0">
                <a:solidFill>
                  <a:srgbClr val="00785A"/>
                </a:solidFill>
              </a:rPr>
              <a:t>  </a:t>
            </a:r>
            <a:endParaRPr lang="id-ID" sz="8000" dirty="0">
              <a:solidFill>
                <a:srgbClr val="00785A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Teknik </a:t>
            </a:r>
            <a:r>
              <a:rPr kumimoji="0" lang="en-US" sz="1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Lingkungan</a:t>
            </a:r>
            <a:r>
              <a:rPr kumimoji="0" lang="en-US" sz="1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kumimoji="0" lang="en-US" sz="1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Departemen</a:t>
            </a:r>
            <a:r>
              <a:rPr kumimoji="0" lang="en-US" sz="1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Teknik </a:t>
            </a:r>
            <a:r>
              <a:rPr kumimoji="0" lang="en-US" sz="1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Lingkungan</a:t>
            </a:r>
            <a:r>
              <a:rPr kumimoji="0" lang="en-US" sz="1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Universitas </a:t>
            </a:r>
            <a:r>
              <a:rPr kumimoji="0" lang="en-US" sz="1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Diponegoro</a:t>
            </a:r>
            <a:r>
              <a:rPr kumimoji="0" lang="en-US" sz="1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Semarang , 12</a:t>
            </a:r>
            <a:r>
              <a:rPr kumimoji="0" lang="id-ID" sz="1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kumimoji="0" lang="en-US" sz="1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13 </a:t>
            </a:r>
            <a:r>
              <a:rPr kumimoji="0" lang="en-US" sz="112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Agustus</a:t>
            </a:r>
            <a:r>
              <a:rPr kumimoji="0" lang="en-US" sz="1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kumimoji="0" lang="id-ID" sz="1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20</a:t>
            </a:r>
            <a:r>
              <a:rPr kumimoji="0" lang="en-US" sz="1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20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1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sz="1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11200" dirty="0">
                <a:latin typeface="Calibri" panose="020F0502020204030204" pitchFamily="34" charset="0"/>
                <a:cs typeface="Calibri" panose="020F0502020204030204" pitchFamily="34" charset="0"/>
              </a:rPr>
              <a:t> Dra. Evita Boes. </a:t>
            </a:r>
            <a:r>
              <a:rPr lang="en-US" sz="11200" dirty="0" err="1">
                <a:latin typeface="Calibri" panose="020F0502020204030204" pitchFamily="34" charset="0"/>
                <a:cs typeface="Calibri" panose="020F0502020204030204" pitchFamily="34" charset="0"/>
              </a:rPr>
              <a:t>M.Si</a:t>
            </a:r>
            <a:r>
              <a:rPr lang="en-US" sz="112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id-ID" sz="96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d-ID" i="1" dirty="0">
                <a:solidFill>
                  <a:srgbClr val="00785A"/>
                </a:solidFill>
              </a:rPr>
              <a:t>  </a:t>
            </a:r>
            <a:endParaRPr lang="en-US" dirty="0">
              <a:solidFill>
                <a:srgbClr val="0078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0497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>
            <a:noAutofit/>
          </a:bodyPr>
          <a:lstStyle/>
          <a:p>
            <a:pPr marL="398463" indent="-398463" eaLnBrk="1" hangingPunct="1">
              <a:buFont typeface="Arial" pitchFamily="34" charset="0"/>
              <a:buChar char="•"/>
              <a:tabLst>
                <a:tab pos="398463" algn="l"/>
              </a:tabLst>
            </a:pPr>
            <a:r>
              <a:rPr lang="en-US" sz="2800" dirty="0" err="1">
                <a:latin typeface="Arial" charset="0"/>
              </a:rPr>
              <a:t>Ketidakpastian</a:t>
            </a:r>
            <a:r>
              <a:rPr lang="en-US" sz="2800" dirty="0">
                <a:latin typeface="Arial" charset="0"/>
              </a:rPr>
              <a:t> Baku </a:t>
            </a:r>
            <a:r>
              <a:rPr lang="en-US" sz="2800" dirty="0" err="1">
                <a:latin typeface="Arial" charset="0"/>
              </a:rPr>
              <a:t>Asal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m</a:t>
            </a:r>
            <a:r>
              <a:rPr lang="en-US" sz="2800" baseline="-25000" dirty="0" err="1">
                <a:latin typeface="Arial" charset="0"/>
              </a:rPr>
              <a:t>Wadah</a:t>
            </a:r>
            <a:r>
              <a:rPr lang="en-US" sz="2800" baseline="-25000" dirty="0">
                <a:latin typeface="Arial" charset="0"/>
              </a:rPr>
              <a:t> </a:t>
            </a:r>
            <a:r>
              <a:rPr lang="en-US" sz="2800" baseline="-25000" dirty="0" err="1">
                <a:latin typeface="Arial" charset="0"/>
              </a:rPr>
              <a:t>Kosong</a:t>
            </a:r>
            <a:r>
              <a:rPr lang="en-US" sz="2800" baseline="-250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dan</a:t>
            </a:r>
            <a:r>
              <a:rPr lang="en-US" sz="2800" baseline="-250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m</a:t>
            </a:r>
            <a:r>
              <a:rPr lang="en-US" sz="2800" baseline="-25000" dirty="0" err="1">
                <a:latin typeface="Arial" charset="0"/>
              </a:rPr>
              <a:t>Wadah+KHP</a:t>
            </a:r>
            <a:endParaRPr lang="en-US" sz="2800" baseline="-25000" dirty="0">
              <a:latin typeface="Arial" charset="0"/>
            </a:endParaRP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sz="quarter" idx="1"/>
          </p:nvPr>
        </p:nvSpPr>
        <p:spPr>
          <a:xfrm>
            <a:off x="685800" y="2057400"/>
            <a:ext cx="7772400" cy="4114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/>
              <a:t>	</a:t>
            </a:r>
            <a:r>
              <a:rPr lang="en-US" sz="2400" dirty="0" err="1">
                <a:latin typeface="Arial" charset="0"/>
              </a:rPr>
              <a:t>Pada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sertifikat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kalibrasi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neraca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diperoleh</a:t>
            </a:r>
            <a:r>
              <a:rPr lang="en-US" sz="2400" dirty="0">
                <a:latin typeface="Arial" charset="0"/>
              </a:rPr>
              <a:t> data </a:t>
            </a:r>
            <a:r>
              <a:rPr lang="en-US" sz="2400" dirty="0" err="1">
                <a:latin typeface="Arial" charset="0"/>
              </a:rPr>
              <a:t>ketidakpastian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sebesar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>
                <a:latin typeface="Arial" charset="0"/>
                <a:sym typeface="Symbol" pitchFamily="18" charset="2"/>
              </a:rPr>
              <a:t> 0,174 mg, </a:t>
            </a:r>
            <a:r>
              <a:rPr lang="en-US" sz="2400" dirty="0" err="1">
                <a:latin typeface="Arial" charset="0"/>
                <a:sym typeface="Symbol" pitchFamily="18" charset="2"/>
              </a:rPr>
              <a:t>dengan</a:t>
            </a:r>
            <a:r>
              <a:rPr lang="en-US" sz="2400" dirty="0">
                <a:latin typeface="Arial" charset="0"/>
                <a:sym typeface="Symbol" pitchFamily="18" charset="2"/>
              </a:rPr>
              <a:t> k = 2.</a:t>
            </a:r>
          </a:p>
          <a:p>
            <a:pPr eaLnBrk="1" hangingPunct="1">
              <a:lnSpc>
                <a:spcPct val="50000"/>
              </a:lnSpc>
              <a:buFontTx/>
              <a:buNone/>
            </a:pPr>
            <a:endParaRPr lang="en-US" sz="2400" dirty="0">
              <a:latin typeface="Arial" charset="0"/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latin typeface="Arial" charset="0"/>
                <a:sym typeface="Symbol" pitchFamily="18" charset="2"/>
              </a:rPr>
              <a:t>	</a:t>
            </a:r>
            <a:r>
              <a:rPr lang="en-US" sz="2400" dirty="0" err="1">
                <a:latin typeface="Arial" charset="0"/>
                <a:sym typeface="Symbol" pitchFamily="18" charset="2"/>
              </a:rPr>
              <a:t>Maka</a:t>
            </a:r>
            <a:r>
              <a:rPr lang="en-US" sz="2400" dirty="0">
                <a:latin typeface="Arial" charset="0"/>
                <a:sym typeface="Symbol" pitchFamily="18" charset="2"/>
              </a:rPr>
              <a:t> </a:t>
            </a:r>
            <a:r>
              <a:rPr lang="en-US" sz="2400" dirty="0" err="1">
                <a:latin typeface="Arial" charset="0"/>
                <a:sym typeface="Symbol" pitchFamily="18" charset="2"/>
              </a:rPr>
              <a:t>ketidakpastian</a:t>
            </a:r>
            <a:r>
              <a:rPr lang="en-US" sz="2400" dirty="0">
                <a:latin typeface="Arial" charset="0"/>
                <a:sym typeface="Symbol" pitchFamily="18" charset="2"/>
              </a:rPr>
              <a:t> </a:t>
            </a:r>
            <a:r>
              <a:rPr lang="en-US" sz="2400" dirty="0" err="1">
                <a:latin typeface="Arial" charset="0"/>
                <a:sym typeface="Symbol" pitchFamily="18" charset="2"/>
              </a:rPr>
              <a:t>bakunya</a:t>
            </a:r>
            <a:r>
              <a:rPr lang="en-US" sz="2400" dirty="0">
                <a:latin typeface="Arial" charset="0"/>
                <a:sym typeface="Symbol" pitchFamily="18" charset="2"/>
              </a:rPr>
              <a:t>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latin typeface="Arial" charset="0"/>
                <a:sym typeface="Symbol" pitchFamily="18" charset="2"/>
              </a:rPr>
              <a:t>	</a:t>
            </a:r>
            <a:endParaRPr lang="en-US" sz="2400" b="1" dirty="0">
              <a:latin typeface="Arial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latin typeface="Arial" charset="0"/>
                <a:sym typeface="Symbol" pitchFamily="18" charset="2"/>
              </a:rPr>
              <a:t>					</a:t>
            </a:r>
            <a:endParaRPr lang="en-US" sz="2400" b="1" dirty="0">
              <a:latin typeface="Arial" charset="0"/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b="1" dirty="0">
              <a:latin typeface="Arial" charset="0"/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latin typeface="Arial" charset="0"/>
                <a:sym typeface="Symbol" pitchFamily="18" charset="2"/>
              </a:rPr>
              <a:t>	</a:t>
            </a:r>
            <a:r>
              <a:rPr lang="en-US" sz="2400" dirty="0" err="1">
                <a:latin typeface="Arial" charset="0"/>
                <a:sym typeface="Symbol" pitchFamily="18" charset="2"/>
              </a:rPr>
              <a:t>Ketidakpastian</a:t>
            </a:r>
            <a:r>
              <a:rPr lang="en-US" sz="2400" dirty="0">
                <a:latin typeface="Arial" charset="0"/>
                <a:sym typeface="Symbol" pitchFamily="18" charset="2"/>
              </a:rPr>
              <a:t> </a:t>
            </a:r>
            <a:r>
              <a:rPr lang="en-US" sz="2400" dirty="0" err="1">
                <a:latin typeface="Arial" charset="0"/>
                <a:sym typeface="Symbol" pitchFamily="18" charset="2"/>
              </a:rPr>
              <a:t>massa</a:t>
            </a:r>
            <a:r>
              <a:rPr lang="en-US" sz="2400" dirty="0">
                <a:latin typeface="Arial" charset="0"/>
                <a:sym typeface="Symbol" pitchFamily="18" charset="2"/>
              </a:rPr>
              <a:t> </a:t>
            </a:r>
            <a:r>
              <a:rPr lang="en-US" sz="2400" dirty="0" err="1">
                <a:latin typeface="Arial" charset="0"/>
                <a:sym typeface="Symbol" pitchFamily="18" charset="2"/>
              </a:rPr>
              <a:t>wadah</a:t>
            </a:r>
            <a:r>
              <a:rPr lang="en-US" sz="2400" dirty="0">
                <a:latin typeface="Arial" charset="0"/>
                <a:sym typeface="Symbol" pitchFamily="18" charset="2"/>
              </a:rPr>
              <a:t> </a:t>
            </a:r>
            <a:r>
              <a:rPr lang="en-US" sz="2400" dirty="0" err="1">
                <a:latin typeface="Arial" charset="0"/>
                <a:sym typeface="Symbol" pitchFamily="18" charset="2"/>
              </a:rPr>
              <a:t>kosong</a:t>
            </a:r>
            <a:r>
              <a:rPr lang="en-US" sz="2400" dirty="0">
                <a:latin typeface="Arial" charset="0"/>
                <a:sym typeface="Symbol" pitchFamily="18" charset="2"/>
              </a:rPr>
              <a:t> </a:t>
            </a:r>
            <a:r>
              <a:rPr lang="en-US" sz="2400" dirty="0" err="1">
                <a:latin typeface="Arial" charset="0"/>
                <a:sym typeface="Symbol" pitchFamily="18" charset="2"/>
              </a:rPr>
              <a:t>dan</a:t>
            </a:r>
            <a:r>
              <a:rPr lang="en-US" sz="2400" dirty="0">
                <a:latin typeface="Arial" charset="0"/>
                <a:sym typeface="Symbol" pitchFamily="18" charset="2"/>
              </a:rPr>
              <a:t> </a:t>
            </a:r>
            <a:r>
              <a:rPr lang="en-US" sz="2400" dirty="0" err="1">
                <a:latin typeface="Arial" charset="0"/>
                <a:sym typeface="Symbol" pitchFamily="18" charset="2"/>
              </a:rPr>
              <a:t>wadah</a:t>
            </a:r>
            <a:r>
              <a:rPr lang="en-US" sz="2400" dirty="0">
                <a:latin typeface="Arial" charset="0"/>
                <a:sym typeface="Symbol" pitchFamily="18" charset="2"/>
              </a:rPr>
              <a:t> </a:t>
            </a:r>
            <a:r>
              <a:rPr lang="en-US" sz="2400" dirty="0" err="1">
                <a:latin typeface="Arial" charset="0"/>
                <a:sym typeface="Symbol" pitchFamily="18" charset="2"/>
              </a:rPr>
              <a:t>berisi</a:t>
            </a:r>
            <a:r>
              <a:rPr lang="en-US" sz="2400" dirty="0">
                <a:latin typeface="Arial" charset="0"/>
                <a:sym typeface="Symbol" pitchFamily="18" charset="2"/>
              </a:rPr>
              <a:t> KHP: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latin typeface="Arial" charset="0"/>
                <a:sym typeface="Symbol" pitchFamily="18" charset="2"/>
              </a:rPr>
              <a:t>	 </a:t>
            </a:r>
            <a:r>
              <a:rPr lang="en-US" sz="2400" dirty="0">
                <a:latin typeface="Arial" charset="0"/>
                <a:cs typeface="Times New Roman" pitchFamily="18" charset="0"/>
              </a:rPr>
              <a:t>µ (</a:t>
            </a:r>
            <a:r>
              <a:rPr lang="en-US" sz="2400" dirty="0" err="1">
                <a:latin typeface="Arial" charset="0"/>
                <a:cs typeface="Times New Roman" pitchFamily="18" charset="0"/>
              </a:rPr>
              <a:t>m</a:t>
            </a:r>
            <a:r>
              <a:rPr lang="en-US" sz="2400" baseline="-25000" dirty="0" err="1">
                <a:latin typeface="Arial" charset="0"/>
                <a:cs typeface="Times New Roman" pitchFamily="18" charset="0"/>
              </a:rPr>
              <a:t>Wadah</a:t>
            </a:r>
            <a:r>
              <a:rPr lang="en-US" sz="2400" baseline="-25000" dirty="0">
                <a:latin typeface="Arial" charset="0"/>
                <a:cs typeface="Times New Roman" pitchFamily="18" charset="0"/>
              </a:rPr>
              <a:t> </a:t>
            </a:r>
            <a:r>
              <a:rPr lang="en-US" sz="2400" baseline="-25000" dirty="0" err="1">
                <a:latin typeface="Arial" charset="0"/>
                <a:cs typeface="Times New Roman" pitchFamily="18" charset="0"/>
              </a:rPr>
              <a:t>Kosong</a:t>
            </a:r>
            <a:r>
              <a:rPr lang="en-US" sz="2400" dirty="0">
                <a:latin typeface="Arial" charset="0"/>
                <a:cs typeface="Times New Roman" pitchFamily="18" charset="0"/>
              </a:rPr>
              <a:t>) = µ (</a:t>
            </a:r>
            <a:r>
              <a:rPr lang="en-US" sz="2400" dirty="0" err="1">
                <a:latin typeface="Arial" charset="0"/>
                <a:cs typeface="Times New Roman" pitchFamily="18" charset="0"/>
              </a:rPr>
              <a:t>m</a:t>
            </a:r>
            <a:r>
              <a:rPr lang="en-US" sz="2400" baseline="-25000" dirty="0" err="1">
                <a:latin typeface="Arial" charset="0"/>
                <a:cs typeface="Times New Roman" pitchFamily="18" charset="0"/>
              </a:rPr>
              <a:t>Wadah+KHP</a:t>
            </a:r>
            <a:r>
              <a:rPr lang="en-US" sz="2400" dirty="0">
                <a:latin typeface="Arial" charset="0"/>
                <a:cs typeface="Times New Roman" pitchFamily="18" charset="0"/>
              </a:rPr>
              <a:t>) =….. ?</a:t>
            </a:r>
            <a:endParaRPr lang="en-US" sz="2400" dirty="0">
              <a:latin typeface="Arial" charset="0"/>
              <a:sym typeface="Symbol" pitchFamily="18" charset="2"/>
            </a:endParaRPr>
          </a:p>
        </p:txBody>
      </p:sp>
      <p:sp>
        <p:nvSpPr>
          <p:cNvPr id="1689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8963" name="Rectangle 3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896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8966" name="Rectangle 6"/>
          <p:cNvSpPr>
            <a:spLocks noChangeArrowheads="1"/>
          </p:cNvSpPr>
          <p:nvPr/>
        </p:nvSpPr>
        <p:spPr bwMode="auto">
          <a:xfrm>
            <a:off x="0" y="1857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896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8969" name="Rectangle 9"/>
          <p:cNvSpPr>
            <a:spLocks noChangeArrowheads="1"/>
          </p:cNvSpPr>
          <p:nvPr/>
        </p:nvSpPr>
        <p:spPr bwMode="auto">
          <a:xfrm>
            <a:off x="-40005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8971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8972" name="Rectangle 12"/>
          <p:cNvSpPr>
            <a:spLocks noChangeArrowheads="1"/>
          </p:cNvSpPr>
          <p:nvPr/>
        </p:nvSpPr>
        <p:spPr bwMode="auto">
          <a:xfrm>
            <a:off x="-742950" y="1323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D118-BF7A-4AF4-9282-FDAAD077C21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014413" y="3924341"/>
            <a:ext cx="3505200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d-ID" dirty="0">
                <a:latin typeface="Arial" charset="0"/>
                <a:sym typeface="Symbol" pitchFamily="18" charset="2"/>
              </a:rPr>
              <a:t>u (kalibrasi) = </a:t>
            </a:r>
            <a:r>
              <a:rPr lang="en-US" dirty="0">
                <a:latin typeface="Arial" charset="0"/>
                <a:sym typeface="Symbol" pitchFamily="18" charset="2"/>
              </a:rPr>
              <a:t>… 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28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685800"/>
          </a:xfrm>
          <a:noFill/>
        </p:spPr>
        <p:txBody>
          <a:bodyPr/>
          <a:lstStyle/>
          <a:p>
            <a:pPr eaLnBrk="1" hangingPunct="1"/>
            <a:r>
              <a:rPr lang="en-US" sz="3200" dirty="0" err="1">
                <a:latin typeface="Arial" charset="0"/>
              </a:rPr>
              <a:t>Ketidakpastian</a:t>
            </a:r>
            <a:r>
              <a:rPr lang="en-US" sz="3200" dirty="0">
                <a:latin typeface="Arial" charset="0"/>
              </a:rPr>
              <a:t> Baku  </a:t>
            </a:r>
            <a:r>
              <a:rPr lang="en-US" sz="3200" dirty="0" err="1">
                <a:latin typeface="Arial" charset="0"/>
              </a:rPr>
              <a:t>Asal</a:t>
            </a:r>
            <a:r>
              <a:rPr lang="en-US" sz="3200" dirty="0">
                <a:latin typeface="Arial" charset="0"/>
              </a:rPr>
              <a:t> </a:t>
            </a:r>
            <a:r>
              <a:rPr lang="en-US" sz="3200" dirty="0" err="1">
                <a:latin typeface="Arial" charset="0"/>
              </a:rPr>
              <a:t>m</a:t>
            </a:r>
            <a:r>
              <a:rPr lang="en-US" sz="3200" baseline="-25000" dirty="0" err="1">
                <a:latin typeface="Arial" charset="0"/>
              </a:rPr>
              <a:t>KHP</a:t>
            </a:r>
            <a:r>
              <a:rPr lang="en-US" sz="3200" dirty="0">
                <a:latin typeface="Arial" charset="0"/>
              </a:rPr>
              <a:t> (</a:t>
            </a:r>
            <a:r>
              <a:rPr lang="en-US" sz="3200" dirty="0" err="1">
                <a:latin typeface="Arial" charset="0"/>
              </a:rPr>
              <a:t>lanjutan</a:t>
            </a:r>
            <a:r>
              <a:rPr lang="en-US" sz="3200" dirty="0">
                <a:latin typeface="Arial" charset="0"/>
              </a:rPr>
              <a:t>)</a:t>
            </a:r>
          </a:p>
        </p:txBody>
      </p:sp>
      <p:sp>
        <p:nvSpPr>
          <p:cNvPr id="11267" name="Rectangle 1029"/>
          <p:cNvSpPr>
            <a:spLocks noGrp="1" noChangeArrowheads="1"/>
          </p:cNvSpPr>
          <p:nvPr>
            <p:ph sz="quarter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3600" dirty="0">
                <a:latin typeface="Arial" charset="0"/>
              </a:rPr>
              <a:t>	</a:t>
            </a:r>
            <a:endParaRPr lang="en-US" sz="2800" b="1" dirty="0">
              <a:latin typeface="Arial" charset="0"/>
              <a:cs typeface="Times New Roman" pitchFamily="18" charset="0"/>
            </a:endParaRPr>
          </a:p>
        </p:txBody>
      </p:sp>
      <p:sp>
        <p:nvSpPr>
          <p:cNvPr id="11268" name="Rectangle 1037"/>
          <p:cNvSpPr>
            <a:spLocks noChangeArrowheads="1"/>
          </p:cNvSpPr>
          <p:nvPr/>
        </p:nvSpPr>
        <p:spPr bwMode="auto">
          <a:xfrm>
            <a:off x="609600" y="2286000"/>
            <a:ext cx="8077200" cy="2203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2800" dirty="0"/>
              <a:t>	</a:t>
            </a:r>
            <a:endParaRPr lang="en-US" dirty="0"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2800" dirty="0" err="1">
                <a:latin typeface="Arial" charset="0"/>
              </a:rPr>
              <a:t>Maka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ketidakpastian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baku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dari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massa</a:t>
            </a:r>
            <a:r>
              <a:rPr lang="en-US" sz="2800" dirty="0">
                <a:latin typeface="Arial" charset="0"/>
              </a:rPr>
              <a:t> KHP,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endParaRPr lang="en-US" sz="2800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800" dirty="0"/>
              <a:t>	</a:t>
            </a:r>
          </a:p>
        </p:txBody>
      </p:sp>
      <p:sp>
        <p:nvSpPr>
          <p:cNvPr id="1669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6915" name="Rectangle 3"/>
          <p:cNvSpPr>
            <a:spLocks noChangeArrowheads="1"/>
          </p:cNvSpPr>
          <p:nvPr/>
        </p:nvSpPr>
        <p:spPr bwMode="auto">
          <a:xfrm>
            <a:off x="-742950" y="107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D118-BF7A-4AF4-9282-FDAAD077C21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85800" y="3475256"/>
            <a:ext cx="2467342" cy="3877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id-ID" b="1" dirty="0">
                <a:latin typeface="Arial" charset="0"/>
              </a:rPr>
              <a:t> </a:t>
            </a:r>
            <a:r>
              <a:rPr lang="id-ID" dirty="0">
                <a:latin typeface="Arial" charset="0"/>
              </a:rPr>
              <a:t>u(m</a:t>
            </a:r>
            <a:r>
              <a:rPr lang="id-ID" baseline="-25000" dirty="0">
                <a:latin typeface="Arial" charset="0"/>
              </a:rPr>
              <a:t>KHP</a:t>
            </a:r>
            <a:r>
              <a:rPr lang="id-ID" dirty="0">
                <a:latin typeface="Arial" charset="0"/>
              </a:rPr>
              <a:t>) =</a:t>
            </a:r>
            <a:r>
              <a:rPr lang="en-US" dirty="0">
                <a:latin typeface="Arial" charset="0"/>
              </a:rPr>
              <a:t> ….. 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>
            <a:normAutofit/>
          </a:bodyPr>
          <a:lstStyle/>
          <a:p>
            <a:pPr eaLnBrk="1" hangingPunct="1">
              <a:tabLst>
                <a:tab pos="515938" algn="l"/>
              </a:tabLst>
            </a:pPr>
            <a:r>
              <a:rPr lang="en-US" dirty="0" err="1">
                <a:latin typeface="Arial" charset="0"/>
              </a:rPr>
              <a:t>Ketidakpastian</a:t>
            </a:r>
            <a:r>
              <a:rPr lang="en-US" dirty="0">
                <a:latin typeface="Arial" charset="0"/>
              </a:rPr>
              <a:t> Baku </a:t>
            </a:r>
            <a:r>
              <a:rPr lang="en-US" dirty="0" err="1">
                <a:latin typeface="Arial" charset="0"/>
              </a:rPr>
              <a:t>Asal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Repeatibiltas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Metode</a:t>
            </a:r>
            <a:endParaRPr lang="en-US" dirty="0">
              <a:latin typeface="Arial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20574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/>
              <a:t>	</a:t>
            </a:r>
            <a:r>
              <a:rPr lang="en-US" sz="2800" dirty="0">
                <a:latin typeface="Arial" charset="0"/>
              </a:rPr>
              <a:t>Dari data </a:t>
            </a:r>
            <a:r>
              <a:rPr lang="en-US" sz="2800" dirty="0" err="1">
                <a:latin typeface="Arial" charset="0"/>
              </a:rPr>
              <a:t>validasi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metode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penstandaran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larutan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NaOH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dengan</a:t>
            </a:r>
            <a:r>
              <a:rPr lang="en-US" sz="2800" dirty="0">
                <a:latin typeface="Arial" charset="0"/>
              </a:rPr>
              <a:t> KHP </a:t>
            </a:r>
            <a:r>
              <a:rPr lang="en-US" sz="2800" dirty="0" err="1">
                <a:latin typeface="Arial" charset="0"/>
              </a:rPr>
              <a:t>diperoleh</a:t>
            </a:r>
            <a:r>
              <a:rPr lang="en-US" sz="2800" dirty="0">
                <a:latin typeface="Arial" charset="0"/>
              </a:rPr>
              <a:t> data </a:t>
            </a:r>
            <a:r>
              <a:rPr lang="en-US" sz="2800" dirty="0" err="1">
                <a:latin typeface="Arial" charset="0"/>
              </a:rPr>
              <a:t>repeatibiltas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metode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sebesar</a:t>
            </a:r>
            <a:r>
              <a:rPr lang="en-US" sz="2800" dirty="0">
                <a:latin typeface="Arial" charset="0"/>
              </a:rPr>
              <a:t> 0,05% (RSD).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>
                <a:latin typeface="Arial" charset="0"/>
              </a:rPr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>
                <a:latin typeface="Arial" charset="0"/>
              </a:rPr>
              <a:t>	</a:t>
            </a:r>
            <a:r>
              <a:rPr lang="en-US" sz="2800" dirty="0" err="1">
                <a:latin typeface="Arial" charset="0"/>
              </a:rPr>
              <a:t>Komponen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ini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sudah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mencakup</a:t>
            </a:r>
            <a:r>
              <a:rPr lang="en-US" sz="2800" dirty="0">
                <a:latin typeface="Arial" charset="0"/>
              </a:rPr>
              <a:t>: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Tx/>
              <a:buChar char="•"/>
            </a:pPr>
            <a:r>
              <a:rPr lang="en-US" sz="2400" dirty="0">
                <a:latin typeface="Arial" charset="0"/>
              </a:rPr>
              <a:t>	</a:t>
            </a:r>
            <a:r>
              <a:rPr lang="en-US" sz="2400" dirty="0" err="1">
                <a:latin typeface="Arial" charset="0"/>
              </a:rPr>
              <a:t>Repeatibiltas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m</a:t>
            </a:r>
            <a:r>
              <a:rPr lang="en-US" sz="2400" baseline="-25000" dirty="0" err="1">
                <a:latin typeface="Arial" charset="0"/>
              </a:rPr>
              <a:t>KHP</a:t>
            </a:r>
            <a:endParaRPr lang="en-US" sz="2400" dirty="0">
              <a:latin typeface="Arial" charset="0"/>
            </a:endParaRP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Tx/>
              <a:buChar char="•"/>
            </a:pPr>
            <a:r>
              <a:rPr lang="en-US" sz="2400" baseline="-25000" dirty="0">
                <a:latin typeface="Arial" charset="0"/>
              </a:rPr>
              <a:t>	</a:t>
            </a:r>
            <a:r>
              <a:rPr lang="en-US" sz="2400" dirty="0" err="1">
                <a:latin typeface="Arial" charset="0"/>
              </a:rPr>
              <a:t>Repeatibiltas</a:t>
            </a:r>
            <a:r>
              <a:rPr lang="en-US" sz="2400" dirty="0">
                <a:latin typeface="Arial" charset="0"/>
              </a:rPr>
              <a:t> V</a:t>
            </a:r>
            <a:r>
              <a:rPr lang="en-US" sz="2400" baseline="-25000" dirty="0">
                <a:latin typeface="Arial" charset="0"/>
              </a:rPr>
              <a:t>T1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Tx/>
              <a:buChar char="•"/>
            </a:pPr>
            <a:r>
              <a:rPr lang="en-US" sz="2400" baseline="-25000" dirty="0">
                <a:latin typeface="Arial" charset="0"/>
              </a:rPr>
              <a:t>	</a:t>
            </a:r>
            <a:r>
              <a:rPr lang="en-US" sz="2400" dirty="0" err="1">
                <a:latin typeface="Arial" charset="0"/>
              </a:rPr>
              <a:t>Repeatibiltas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penentuan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Titik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Akhir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titrasi</a:t>
            </a:r>
            <a:endParaRPr lang="en-US" sz="2400" baseline="-25000" dirty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>
                <a:latin typeface="Arial" charset="0"/>
              </a:rPr>
              <a:t>	</a:t>
            </a:r>
            <a:endParaRPr lang="en-US" sz="2800" b="1" dirty="0">
              <a:latin typeface="Arial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D118-BF7A-4AF4-9282-FDAAD077C21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pPr eaLnBrk="1" hangingPunct="1"/>
            <a:r>
              <a:rPr lang="en-US" sz="4000" dirty="0" err="1">
                <a:latin typeface="Arial" charset="0"/>
              </a:rPr>
              <a:t>Ketidakpastian</a:t>
            </a:r>
            <a:r>
              <a:rPr lang="en-US" sz="4000" dirty="0">
                <a:latin typeface="Arial" charset="0"/>
              </a:rPr>
              <a:t> Baku </a:t>
            </a:r>
            <a:r>
              <a:rPr lang="en-US" sz="4000" dirty="0" err="1">
                <a:latin typeface="Arial" charset="0"/>
              </a:rPr>
              <a:t>Asal</a:t>
            </a:r>
            <a:r>
              <a:rPr lang="en-US" sz="4000" dirty="0">
                <a:latin typeface="Arial" charset="0"/>
              </a:rPr>
              <a:t> V</a:t>
            </a:r>
            <a:r>
              <a:rPr lang="en-US" sz="4000" baseline="-25000" dirty="0">
                <a:latin typeface="Arial" charset="0"/>
              </a:rPr>
              <a:t>T1</a:t>
            </a:r>
          </a:p>
        </p:txBody>
      </p:sp>
      <p:sp>
        <p:nvSpPr>
          <p:cNvPr id="13315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457200" y="1828800"/>
            <a:ext cx="8229600" cy="4328160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3600" dirty="0">
                <a:latin typeface="Arial" charset="0"/>
              </a:rPr>
              <a:t>	</a:t>
            </a:r>
            <a:r>
              <a:rPr lang="en-US" sz="2800" dirty="0" err="1">
                <a:latin typeface="Arial" charset="0"/>
              </a:rPr>
              <a:t>Ketidakpastian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asal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pengukuran</a:t>
            </a:r>
            <a:r>
              <a:rPr lang="en-US" sz="2800" dirty="0">
                <a:latin typeface="Arial" charset="0"/>
              </a:rPr>
              <a:t> volume </a:t>
            </a:r>
            <a:r>
              <a:rPr lang="en-US" sz="2800" dirty="0" err="1">
                <a:latin typeface="Arial" charset="0"/>
              </a:rPr>
              <a:t>titran</a:t>
            </a:r>
            <a:r>
              <a:rPr lang="en-US" sz="2800" dirty="0">
                <a:latin typeface="Arial" charset="0"/>
              </a:rPr>
              <a:t> yang </a:t>
            </a:r>
            <a:r>
              <a:rPr lang="en-US" sz="2800" dirty="0" err="1">
                <a:latin typeface="Arial" charset="0"/>
              </a:rPr>
              <a:t>terpakai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untuk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titrasi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ini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merupakan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gabungan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dari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tiga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komponen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ketidakpastian</a:t>
            </a:r>
            <a:r>
              <a:rPr lang="en-US" sz="2800" dirty="0">
                <a:latin typeface="Arial" charset="0"/>
              </a:rPr>
              <a:t>:</a:t>
            </a:r>
          </a:p>
          <a:p>
            <a:pPr lvl="1" eaLnBrk="1" hangingPunct="1">
              <a:buClr>
                <a:schemeClr val="tx1"/>
              </a:buClr>
              <a:buNone/>
            </a:pPr>
            <a:r>
              <a:rPr lang="en-US" dirty="0">
                <a:latin typeface="Arial" charset="0"/>
              </a:rPr>
              <a:t>a. 	</a:t>
            </a:r>
            <a:r>
              <a:rPr lang="en-US" dirty="0" err="1">
                <a:latin typeface="Arial" charset="0"/>
              </a:rPr>
              <a:t>kalibrasi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buret</a:t>
            </a:r>
            <a:endParaRPr lang="en-US" dirty="0">
              <a:latin typeface="Arial" charset="0"/>
            </a:endParaRPr>
          </a:p>
          <a:p>
            <a:pPr lvl="1" eaLnBrk="1" hangingPunct="1">
              <a:buClr>
                <a:schemeClr val="tx1"/>
              </a:buClr>
              <a:buNone/>
            </a:pPr>
            <a:r>
              <a:rPr lang="en-US" dirty="0">
                <a:latin typeface="Arial" charset="0"/>
              </a:rPr>
              <a:t>b.		</a:t>
            </a:r>
            <a:r>
              <a:rPr lang="en-US" dirty="0" err="1">
                <a:latin typeface="Arial" charset="0"/>
              </a:rPr>
              <a:t>temperatur</a:t>
            </a:r>
            <a:endParaRPr lang="en-US" dirty="0">
              <a:latin typeface="Arial" charset="0"/>
            </a:endParaRPr>
          </a:p>
          <a:p>
            <a:pPr lvl="1" eaLnBrk="1" hangingPunct="1">
              <a:buClr>
                <a:schemeClr val="tx1"/>
              </a:buClr>
              <a:buNone/>
            </a:pPr>
            <a:r>
              <a:rPr lang="en-US" dirty="0">
                <a:latin typeface="Arial" charset="0"/>
              </a:rPr>
              <a:t>c.	  	bias end-point</a:t>
            </a:r>
          </a:p>
          <a:p>
            <a:pPr eaLnBrk="1" hangingPunct="1">
              <a:buFontTx/>
              <a:buNone/>
            </a:pPr>
            <a:r>
              <a:rPr lang="en-US" sz="2800" dirty="0">
                <a:latin typeface="Arial" charset="0"/>
              </a:rPr>
              <a:t>	</a:t>
            </a:r>
            <a:endParaRPr lang="en-US" sz="3600" dirty="0"/>
          </a:p>
        </p:txBody>
      </p:sp>
      <p:sp>
        <p:nvSpPr>
          <p:cNvPr id="13316" name="Text Box 7"/>
          <p:cNvSpPr txBox="1">
            <a:spLocks noChangeArrowheads="1"/>
          </p:cNvSpPr>
          <p:nvPr/>
        </p:nvSpPr>
        <p:spPr bwMode="auto">
          <a:xfrm>
            <a:off x="1447800" y="62484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D118-BF7A-4AF4-9282-FDAAD077C21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077200" cy="6096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err="1">
                <a:latin typeface="Arial" charset="0"/>
              </a:rPr>
              <a:t>Ketidakpastian</a:t>
            </a:r>
            <a:r>
              <a:rPr lang="en-US" dirty="0">
                <a:latin typeface="Arial" charset="0"/>
              </a:rPr>
              <a:t> Baku </a:t>
            </a:r>
            <a:r>
              <a:rPr lang="en-US" dirty="0" err="1">
                <a:latin typeface="Arial" charset="0"/>
              </a:rPr>
              <a:t>Asal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Kalibrasi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Buret</a:t>
            </a:r>
            <a:endParaRPr lang="en-US" dirty="0">
              <a:latin typeface="Arial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76400"/>
            <a:ext cx="8229600" cy="448056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dirty="0"/>
              <a:t>	</a:t>
            </a:r>
            <a:r>
              <a:rPr lang="en-US" sz="2800" dirty="0" err="1">
                <a:latin typeface="Arial" charset="0"/>
              </a:rPr>
              <a:t>Pabrik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pembuat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autoburette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mencantumkan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angka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ketidakpastian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sebesar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>
                <a:latin typeface="Arial" charset="0"/>
                <a:sym typeface="Symbol" pitchFamily="18" charset="2"/>
              </a:rPr>
              <a:t> 0,03 </a:t>
            </a:r>
            <a:r>
              <a:rPr lang="en-US" sz="2800" dirty="0" err="1">
                <a:latin typeface="Arial" charset="0"/>
                <a:sym typeface="Symbol" pitchFamily="18" charset="2"/>
              </a:rPr>
              <a:t>mL.</a:t>
            </a:r>
            <a:endParaRPr lang="en-US" sz="2800" dirty="0">
              <a:latin typeface="Arial" charset="0"/>
              <a:sym typeface="Symbol" pitchFamily="18" charset="2"/>
            </a:endParaRPr>
          </a:p>
          <a:p>
            <a:pPr eaLnBrk="1" hangingPunct="1">
              <a:buFontTx/>
              <a:buNone/>
            </a:pPr>
            <a:r>
              <a:rPr lang="en-US" sz="2800" dirty="0">
                <a:latin typeface="Arial" charset="0"/>
                <a:sym typeface="Symbol" pitchFamily="18" charset="2"/>
              </a:rPr>
              <a:t>	</a:t>
            </a:r>
          </a:p>
          <a:p>
            <a:pPr eaLnBrk="1" hangingPunct="1">
              <a:buFontTx/>
              <a:buNone/>
            </a:pPr>
            <a:r>
              <a:rPr lang="en-US" sz="2800" dirty="0">
                <a:latin typeface="Arial" charset="0"/>
                <a:sym typeface="Symbol" pitchFamily="18" charset="2"/>
              </a:rPr>
              <a:t>	</a:t>
            </a:r>
            <a:r>
              <a:rPr lang="en-US" sz="2800" dirty="0" err="1">
                <a:latin typeface="Arial" charset="0"/>
                <a:cs typeface="Times New Roman" pitchFamily="18" charset="0"/>
              </a:rPr>
              <a:t>Maka</a:t>
            </a:r>
            <a:r>
              <a:rPr lang="en-US" sz="2800" dirty="0">
                <a:latin typeface="Arial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Arial" charset="0"/>
                <a:cs typeface="Times New Roman" pitchFamily="18" charset="0"/>
              </a:rPr>
              <a:t>ketidakpastian</a:t>
            </a:r>
            <a:r>
              <a:rPr lang="en-US" sz="2800" dirty="0">
                <a:latin typeface="Arial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Arial" charset="0"/>
                <a:cs typeface="Times New Roman" pitchFamily="18" charset="0"/>
              </a:rPr>
              <a:t>baku</a:t>
            </a:r>
            <a:r>
              <a:rPr lang="en-US" sz="2800" dirty="0">
                <a:latin typeface="Arial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Arial" charset="0"/>
                <a:cs typeface="Times New Roman" pitchFamily="18" charset="0"/>
              </a:rPr>
              <a:t>asal</a:t>
            </a:r>
            <a:r>
              <a:rPr lang="en-US" sz="2800" dirty="0">
                <a:latin typeface="Arial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Arial" charset="0"/>
                <a:cs typeface="Times New Roman" pitchFamily="18" charset="0"/>
              </a:rPr>
              <a:t>kalibrasi</a:t>
            </a:r>
            <a:r>
              <a:rPr lang="en-US" sz="2800" dirty="0">
                <a:latin typeface="Arial" charset="0"/>
                <a:cs typeface="Times New Roman" pitchFamily="18" charset="0"/>
              </a:rPr>
              <a:t> burette:</a:t>
            </a:r>
          </a:p>
          <a:p>
            <a:pPr eaLnBrk="1" hangingPunct="1">
              <a:buFontTx/>
              <a:buNone/>
            </a:pPr>
            <a:endParaRPr lang="en-US" sz="2800" dirty="0">
              <a:latin typeface="Arial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n-US" sz="2800" dirty="0">
                <a:latin typeface="Arial" charset="0"/>
                <a:cs typeface="Times New Roman" pitchFamily="18" charset="0"/>
              </a:rPr>
              <a:t>	</a:t>
            </a:r>
            <a:endParaRPr lang="en-US" sz="2800" b="1" dirty="0">
              <a:latin typeface="Arial" charset="0"/>
              <a:cs typeface="Times New Roman" pitchFamily="18" charset="0"/>
            </a:endParaRPr>
          </a:p>
        </p:txBody>
      </p:sp>
      <p:sp>
        <p:nvSpPr>
          <p:cNvPr id="1607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0771" name="Rectangle 3"/>
          <p:cNvSpPr>
            <a:spLocks noChangeArrowheads="1"/>
          </p:cNvSpPr>
          <p:nvPr/>
        </p:nvSpPr>
        <p:spPr bwMode="auto">
          <a:xfrm>
            <a:off x="-742950" y="13906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D118-BF7A-4AF4-9282-FDAAD077C21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970208" y="4572000"/>
            <a:ext cx="37353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buFontTx/>
              <a:buNone/>
            </a:pPr>
            <a:r>
              <a:rPr lang="id-ID" dirty="0">
                <a:latin typeface="Arial" charset="0"/>
                <a:cs typeface="Times New Roman" pitchFamily="18" charset="0"/>
              </a:rPr>
              <a:t>u(kalibrasi burette) =</a:t>
            </a:r>
            <a:r>
              <a:rPr lang="en-US" dirty="0">
                <a:latin typeface="Arial" charset="0"/>
                <a:cs typeface="Times New Roman" pitchFamily="18" charset="0"/>
              </a:rPr>
              <a:t> …. 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533400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Ketidakpastian</a:t>
            </a:r>
            <a:r>
              <a:rPr lang="en-US" dirty="0">
                <a:latin typeface="Arial" charset="0"/>
              </a:rPr>
              <a:t> Baku </a:t>
            </a:r>
            <a:r>
              <a:rPr lang="en-US" dirty="0" err="1">
                <a:latin typeface="Arial" charset="0"/>
              </a:rPr>
              <a:t>Asal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Temperatur</a:t>
            </a:r>
            <a:endParaRPr lang="en-US" dirty="0">
              <a:latin typeface="Arial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752600"/>
            <a:ext cx="7772400" cy="4267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dirty="0"/>
              <a:t>	</a:t>
            </a:r>
            <a:r>
              <a:rPr lang="en-US" sz="2400" dirty="0" err="1">
                <a:latin typeface="Arial" charset="0"/>
              </a:rPr>
              <a:t>Temperatur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laboratorium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bervariasi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>
                <a:latin typeface="Arial" charset="0"/>
                <a:sym typeface="Symbol" pitchFamily="18" charset="2"/>
              </a:rPr>
              <a:t> 4 </a:t>
            </a:r>
            <a:r>
              <a:rPr lang="en-US" sz="2400" baseline="30000" dirty="0" err="1">
                <a:latin typeface="Arial" charset="0"/>
                <a:sym typeface="Symbol" pitchFamily="18" charset="2"/>
              </a:rPr>
              <a:t>o</a:t>
            </a:r>
            <a:r>
              <a:rPr lang="en-US" sz="2400" dirty="0" err="1">
                <a:latin typeface="Arial" charset="0"/>
                <a:sym typeface="Symbol" pitchFamily="18" charset="2"/>
              </a:rPr>
              <a:t>C</a:t>
            </a:r>
            <a:r>
              <a:rPr lang="en-US" sz="2400" dirty="0">
                <a:latin typeface="Arial" charset="0"/>
                <a:sym typeface="Symbol" pitchFamily="18" charset="2"/>
              </a:rPr>
              <a:t> </a:t>
            </a:r>
            <a:r>
              <a:rPr lang="en-US" sz="2400" dirty="0" err="1">
                <a:latin typeface="Arial" charset="0"/>
                <a:sym typeface="Symbol" pitchFamily="18" charset="2"/>
              </a:rPr>
              <a:t>dari</a:t>
            </a:r>
            <a:r>
              <a:rPr lang="en-US" sz="2400" dirty="0">
                <a:latin typeface="Arial" charset="0"/>
                <a:sym typeface="Symbol" pitchFamily="18" charset="2"/>
              </a:rPr>
              <a:t> </a:t>
            </a:r>
            <a:r>
              <a:rPr lang="en-US" sz="2400" dirty="0" err="1">
                <a:latin typeface="Arial" charset="0"/>
                <a:sym typeface="Symbol" pitchFamily="18" charset="2"/>
              </a:rPr>
              <a:t>temperatur</a:t>
            </a:r>
            <a:r>
              <a:rPr lang="en-US" sz="2400" dirty="0">
                <a:latin typeface="Arial" charset="0"/>
                <a:sym typeface="Symbol" pitchFamily="18" charset="2"/>
              </a:rPr>
              <a:t> </a:t>
            </a:r>
            <a:r>
              <a:rPr lang="en-US" sz="2400" dirty="0" err="1">
                <a:latin typeface="Arial" charset="0"/>
                <a:sym typeface="Symbol" pitchFamily="18" charset="2"/>
              </a:rPr>
              <a:t>kalibrasinya</a:t>
            </a:r>
            <a:r>
              <a:rPr lang="en-US" sz="2400" dirty="0">
                <a:latin typeface="Arial" charset="0"/>
                <a:sym typeface="Symbol" pitchFamily="18" charset="2"/>
              </a:rPr>
              <a:t>. </a:t>
            </a:r>
          </a:p>
          <a:p>
            <a:pPr eaLnBrk="1" hangingPunct="1">
              <a:lnSpc>
                <a:spcPct val="20000"/>
              </a:lnSpc>
              <a:buFontTx/>
              <a:buNone/>
            </a:pPr>
            <a:r>
              <a:rPr lang="en-US" sz="2400" dirty="0">
                <a:latin typeface="Arial" charset="0"/>
                <a:sym typeface="Symbol" pitchFamily="18" charset="2"/>
              </a:rPr>
              <a:t>	</a:t>
            </a:r>
          </a:p>
          <a:p>
            <a:pPr eaLnBrk="1" hangingPunct="1">
              <a:buFontTx/>
              <a:buNone/>
            </a:pPr>
            <a:r>
              <a:rPr lang="en-US" sz="2400" dirty="0">
                <a:latin typeface="Arial" charset="0"/>
                <a:sym typeface="Symbol" pitchFamily="18" charset="2"/>
              </a:rPr>
              <a:t>	</a:t>
            </a:r>
            <a:r>
              <a:rPr lang="en-US" sz="2400" dirty="0" err="1">
                <a:latin typeface="Arial" charset="0"/>
                <a:sym typeface="Symbol" pitchFamily="18" charset="2"/>
              </a:rPr>
              <a:t>Maka</a:t>
            </a:r>
            <a:r>
              <a:rPr lang="en-US" sz="2400" dirty="0">
                <a:latin typeface="Arial" charset="0"/>
                <a:sym typeface="Symbol" pitchFamily="18" charset="2"/>
              </a:rPr>
              <a:t> </a:t>
            </a:r>
            <a:r>
              <a:rPr lang="en-US" sz="2400" dirty="0" err="1">
                <a:latin typeface="Arial" charset="0"/>
                <a:sym typeface="Symbol" pitchFamily="18" charset="2"/>
              </a:rPr>
              <a:t>ketidakpastian</a:t>
            </a:r>
            <a:r>
              <a:rPr lang="en-US" sz="2400" dirty="0">
                <a:latin typeface="Arial" charset="0"/>
                <a:sym typeface="Symbol" pitchFamily="18" charset="2"/>
              </a:rPr>
              <a:t> </a:t>
            </a:r>
            <a:r>
              <a:rPr lang="en-US" sz="2400" dirty="0" err="1">
                <a:latin typeface="Arial" charset="0"/>
                <a:sym typeface="Symbol" pitchFamily="18" charset="2"/>
              </a:rPr>
              <a:t>baku</a:t>
            </a:r>
            <a:r>
              <a:rPr lang="en-US" sz="2400" dirty="0">
                <a:latin typeface="Arial" charset="0"/>
                <a:sym typeface="Symbol" pitchFamily="18" charset="2"/>
              </a:rPr>
              <a:t> volume </a:t>
            </a:r>
            <a:r>
              <a:rPr lang="en-US" sz="2400" dirty="0" err="1">
                <a:latin typeface="Arial" charset="0"/>
                <a:sym typeface="Symbol" pitchFamily="18" charset="2"/>
              </a:rPr>
              <a:t>titran</a:t>
            </a:r>
            <a:r>
              <a:rPr lang="en-US" sz="2400" dirty="0">
                <a:latin typeface="Arial" charset="0"/>
                <a:sym typeface="Symbol" pitchFamily="18" charset="2"/>
              </a:rPr>
              <a:t> (18,64 </a:t>
            </a:r>
            <a:r>
              <a:rPr lang="en-US" sz="2400" dirty="0" err="1">
                <a:latin typeface="Arial" charset="0"/>
                <a:sym typeface="Symbol" pitchFamily="18" charset="2"/>
              </a:rPr>
              <a:t>mL</a:t>
            </a:r>
            <a:r>
              <a:rPr lang="en-US" sz="2400" dirty="0">
                <a:latin typeface="Arial" charset="0"/>
                <a:sym typeface="Symbol" pitchFamily="18" charset="2"/>
              </a:rPr>
              <a:t>) </a:t>
            </a:r>
            <a:r>
              <a:rPr lang="en-US" sz="2400" dirty="0" err="1">
                <a:latin typeface="Arial" charset="0"/>
                <a:sym typeface="Symbol" pitchFamily="18" charset="2"/>
              </a:rPr>
              <a:t>akibat</a:t>
            </a:r>
            <a:r>
              <a:rPr lang="en-US" sz="2400" dirty="0">
                <a:latin typeface="Arial" charset="0"/>
                <a:sym typeface="Symbol" pitchFamily="18" charset="2"/>
              </a:rPr>
              <a:t> </a:t>
            </a:r>
            <a:r>
              <a:rPr lang="en-US" sz="2400" dirty="0" err="1">
                <a:latin typeface="Arial" charset="0"/>
                <a:sym typeface="Symbol" pitchFamily="18" charset="2"/>
              </a:rPr>
              <a:t>variasi</a:t>
            </a:r>
            <a:r>
              <a:rPr lang="en-US" sz="2400" dirty="0">
                <a:latin typeface="Arial" charset="0"/>
                <a:sym typeface="Symbol" pitchFamily="18" charset="2"/>
              </a:rPr>
              <a:t> </a:t>
            </a:r>
            <a:r>
              <a:rPr lang="en-US" sz="2400" dirty="0" err="1">
                <a:latin typeface="Arial" charset="0"/>
                <a:sym typeface="Symbol" pitchFamily="18" charset="2"/>
              </a:rPr>
              <a:t>temperatur</a:t>
            </a:r>
            <a:r>
              <a:rPr lang="en-US" sz="2400" dirty="0">
                <a:latin typeface="Arial" charset="0"/>
                <a:sym typeface="Symbol" pitchFamily="18" charset="2"/>
              </a:rPr>
              <a:t>,</a:t>
            </a:r>
          </a:p>
          <a:p>
            <a:pPr eaLnBrk="1" hangingPunct="1">
              <a:lnSpc>
                <a:spcPct val="50000"/>
              </a:lnSpc>
              <a:buFontTx/>
              <a:buNone/>
            </a:pPr>
            <a:endParaRPr lang="en-US" sz="2400" dirty="0">
              <a:latin typeface="Arial" charset="0"/>
              <a:sym typeface="Symbol" pitchFamily="18" charset="2"/>
            </a:endParaRPr>
          </a:p>
          <a:p>
            <a:pPr eaLnBrk="1" hangingPunct="1">
              <a:buFontTx/>
              <a:buNone/>
            </a:pPr>
            <a:r>
              <a:rPr lang="en-US" sz="2400" dirty="0">
                <a:latin typeface="Arial" charset="0"/>
                <a:sym typeface="Symbol" pitchFamily="18" charset="2"/>
              </a:rPr>
              <a:t>	</a:t>
            </a:r>
            <a:r>
              <a:rPr lang="en-US" sz="2400" baseline="30000" dirty="0">
                <a:latin typeface="Arial" charset="0"/>
                <a:sym typeface="Symbol" pitchFamily="18" charset="2"/>
              </a:rPr>
              <a:t>			</a:t>
            </a:r>
            <a:r>
              <a:rPr lang="en-US" sz="2400" dirty="0">
                <a:latin typeface="Arial" charset="0"/>
                <a:sym typeface="Symbol" pitchFamily="18" charset="2"/>
              </a:rPr>
              <a:t>         </a:t>
            </a:r>
          </a:p>
          <a:p>
            <a:pPr eaLnBrk="1" hangingPunct="1">
              <a:buFontTx/>
              <a:buNone/>
            </a:pPr>
            <a:endParaRPr lang="en-US" sz="2400" b="1" dirty="0">
              <a:latin typeface="Arial" charset="0"/>
              <a:sym typeface="Symbol" pitchFamily="18" charset="2"/>
            </a:endParaRPr>
          </a:p>
          <a:p>
            <a:pPr eaLnBrk="1" hangingPunct="1">
              <a:buFontTx/>
              <a:buNone/>
            </a:pPr>
            <a:r>
              <a:rPr lang="en-US" sz="2400" b="1" dirty="0">
                <a:latin typeface="Arial" charset="0"/>
                <a:sym typeface="Symbol" pitchFamily="18" charset="2"/>
              </a:rPr>
              <a:t>			      </a:t>
            </a:r>
          </a:p>
          <a:p>
            <a:pPr eaLnBrk="1" hangingPunct="1">
              <a:buFontTx/>
              <a:buNone/>
            </a:pPr>
            <a:r>
              <a:rPr lang="en-US" sz="2400" b="1" dirty="0">
                <a:latin typeface="Arial" charset="0"/>
                <a:sym typeface="Symbol" pitchFamily="18" charset="2"/>
              </a:rPr>
              <a:t>			</a:t>
            </a:r>
            <a:endParaRPr lang="en-US" sz="2400" dirty="0"/>
          </a:p>
        </p:txBody>
      </p:sp>
      <p:sp>
        <p:nvSpPr>
          <p:cNvPr id="15872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8726" name="Rectangle 6"/>
          <p:cNvSpPr>
            <a:spLocks noChangeArrowheads="1"/>
          </p:cNvSpPr>
          <p:nvPr/>
        </p:nvSpPr>
        <p:spPr bwMode="auto">
          <a:xfrm>
            <a:off x="-742950" y="1409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D118-BF7A-4AF4-9282-FDAAD077C21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914400" y="4018566"/>
            <a:ext cx="30311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b="1" dirty="0">
                <a:latin typeface="Arial" charset="0"/>
                <a:sym typeface="Symbol" pitchFamily="18" charset="2"/>
              </a:rPr>
              <a:t> </a:t>
            </a:r>
            <a:r>
              <a:rPr lang="id-ID" dirty="0">
                <a:latin typeface="Arial" charset="0"/>
                <a:sym typeface="Symbol" pitchFamily="18" charset="2"/>
              </a:rPr>
              <a:t>u(Temperatur) =</a:t>
            </a:r>
            <a:r>
              <a:rPr lang="en-US" dirty="0">
                <a:latin typeface="Arial" charset="0"/>
                <a:sym typeface="Symbol" pitchFamily="18" charset="2"/>
              </a:rPr>
              <a:t> ….</a:t>
            </a:r>
            <a:r>
              <a:rPr lang="id-ID" dirty="0">
                <a:latin typeface="Arial" charset="0"/>
                <a:sym typeface="Symbol" pitchFamily="18" charset="2"/>
              </a:rPr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077200" cy="6096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Ketidakpastian</a:t>
            </a:r>
            <a:r>
              <a:rPr lang="en-US" dirty="0">
                <a:latin typeface="Arial" charset="0"/>
              </a:rPr>
              <a:t> Baku </a:t>
            </a:r>
            <a:r>
              <a:rPr lang="en-US" dirty="0" err="1">
                <a:latin typeface="Arial" charset="0"/>
              </a:rPr>
              <a:t>Asal</a:t>
            </a:r>
            <a:r>
              <a:rPr lang="en-US" dirty="0">
                <a:latin typeface="Arial" charset="0"/>
              </a:rPr>
              <a:t> Bias </a:t>
            </a:r>
            <a:r>
              <a:rPr lang="en-US" dirty="0" err="1">
                <a:latin typeface="Arial" charset="0"/>
              </a:rPr>
              <a:t>Titik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Akhir</a:t>
            </a:r>
            <a:endParaRPr lang="en-US" dirty="0">
              <a:latin typeface="Arial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2590800"/>
            <a:ext cx="7772400" cy="1752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/>
              <a:t>	</a:t>
            </a:r>
            <a:r>
              <a:rPr lang="en-US" dirty="0" err="1">
                <a:latin typeface="Arial" charset="0"/>
              </a:rPr>
              <a:t>Ketidakpastian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asal</a:t>
            </a:r>
            <a:r>
              <a:rPr lang="en-US" dirty="0">
                <a:latin typeface="Arial" charset="0"/>
              </a:rPr>
              <a:t> bias </a:t>
            </a:r>
            <a:r>
              <a:rPr lang="en-US" dirty="0" err="1">
                <a:latin typeface="Arial" charset="0"/>
              </a:rPr>
              <a:t>penentuan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titik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akhir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titrasi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oleh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sistem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autotitrator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diabaikan</a:t>
            </a:r>
            <a:r>
              <a:rPr lang="en-US" dirty="0">
                <a:latin typeface="Arial" charset="0"/>
              </a:rPr>
              <a:t>.</a:t>
            </a:r>
            <a:endParaRPr lang="en-US" baseline="-25000" dirty="0">
              <a:latin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D118-BF7A-4AF4-9282-FDAAD077C21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err="1">
                <a:latin typeface="Arial" charset="0"/>
              </a:rPr>
              <a:t>Ketidakpastian</a:t>
            </a:r>
            <a:r>
              <a:rPr lang="en-US" dirty="0">
                <a:latin typeface="Arial" charset="0"/>
              </a:rPr>
              <a:t> Baku </a:t>
            </a:r>
            <a:r>
              <a:rPr lang="en-US" dirty="0" err="1">
                <a:latin typeface="Arial" charset="0"/>
              </a:rPr>
              <a:t>Asal</a:t>
            </a:r>
            <a:r>
              <a:rPr lang="en-US" dirty="0">
                <a:latin typeface="Arial" charset="0"/>
              </a:rPr>
              <a:t> V</a:t>
            </a:r>
            <a:r>
              <a:rPr lang="en-US" baseline="-25000" dirty="0">
                <a:latin typeface="Arial" charset="0"/>
              </a:rPr>
              <a:t>T1 </a:t>
            </a:r>
            <a:r>
              <a:rPr lang="en-US" dirty="0">
                <a:latin typeface="Arial" charset="0"/>
              </a:rPr>
              <a:t>(</a:t>
            </a:r>
            <a:r>
              <a:rPr lang="en-US" dirty="0" err="1">
                <a:latin typeface="Arial" charset="0"/>
              </a:rPr>
              <a:t>lanjutan</a:t>
            </a:r>
            <a:r>
              <a:rPr lang="en-US" dirty="0">
                <a:latin typeface="Arial" charset="0"/>
              </a:rPr>
              <a:t>)</a:t>
            </a:r>
            <a:endParaRPr lang="en-US" baseline="-25000" dirty="0">
              <a:latin typeface="Arial" charset="0"/>
            </a:endParaRPr>
          </a:p>
        </p:txBody>
      </p:sp>
      <p:sp>
        <p:nvSpPr>
          <p:cNvPr id="17411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457200" y="1676400"/>
            <a:ext cx="8229600" cy="448056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3600" dirty="0">
                <a:latin typeface="Arial" charset="0"/>
              </a:rPr>
              <a:t>	</a:t>
            </a:r>
            <a:r>
              <a:rPr lang="en-US" sz="2800" dirty="0" err="1">
                <a:latin typeface="Arial" charset="0"/>
              </a:rPr>
              <a:t>Maka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besar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ketidakpastian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baku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asal</a:t>
            </a:r>
            <a:r>
              <a:rPr lang="en-US" sz="2800" dirty="0">
                <a:latin typeface="Arial" charset="0"/>
              </a:rPr>
              <a:t> volume </a:t>
            </a:r>
            <a:r>
              <a:rPr lang="en-US" sz="2800" dirty="0" err="1">
                <a:latin typeface="Arial" charset="0"/>
              </a:rPr>
              <a:t>titran</a:t>
            </a:r>
            <a:r>
              <a:rPr lang="en-US" sz="2800" dirty="0">
                <a:latin typeface="Arial" charset="0"/>
              </a:rPr>
              <a:t>,</a:t>
            </a:r>
          </a:p>
          <a:p>
            <a:pPr eaLnBrk="1" hangingPunct="1">
              <a:lnSpc>
                <a:spcPct val="50000"/>
              </a:lnSpc>
              <a:buFontTx/>
              <a:buNone/>
            </a:pPr>
            <a:endParaRPr lang="en-US" sz="2800" dirty="0"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2800" dirty="0">
                <a:latin typeface="Arial" charset="0"/>
              </a:rPr>
              <a:t>	</a:t>
            </a:r>
            <a:endParaRPr lang="en-US" sz="2800" b="1" dirty="0">
              <a:latin typeface="Arial" charset="0"/>
              <a:cs typeface="Times New Roman" pitchFamily="18" charset="0"/>
            </a:endParaRPr>
          </a:p>
          <a:p>
            <a:pPr eaLnBrk="1" hangingPunct="1"/>
            <a:endParaRPr lang="en-US" sz="3600" dirty="0"/>
          </a:p>
        </p:txBody>
      </p:sp>
      <p:sp>
        <p:nvSpPr>
          <p:cNvPr id="17412" name="Text Box 8"/>
          <p:cNvSpPr txBox="1">
            <a:spLocks noChangeArrowheads="1"/>
          </p:cNvSpPr>
          <p:nvPr/>
        </p:nvSpPr>
        <p:spPr bwMode="auto">
          <a:xfrm>
            <a:off x="1447800" y="62484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546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D118-BF7A-4AF4-9282-FDAAD077C21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261291" y="3298877"/>
            <a:ext cx="20024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dirty="0">
                <a:latin typeface="Arial" charset="0"/>
              </a:rPr>
              <a:t>u (V</a:t>
            </a:r>
            <a:r>
              <a:rPr lang="id-ID" baseline="-25000" dirty="0">
                <a:latin typeface="Arial" charset="0"/>
              </a:rPr>
              <a:t>T1</a:t>
            </a:r>
            <a:r>
              <a:rPr lang="id-ID" dirty="0">
                <a:latin typeface="Arial" charset="0"/>
              </a:rPr>
              <a:t>) =</a:t>
            </a:r>
            <a:r>
              <a:rPr lang="en-US" dirty="0">
                <a:latin typeface="Arial" charset="0"/>
              </a:rPr>
              <a:t> …..</a:t>
            </a:r>
            <a:r>
              <a:rPr lang="id-ID" dirty="0">
                <a:latin typeface="Arial" charset="0"/>
              </a:rPr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6096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err="1">
                <a:latin typeface="Arial" charset="0"/>
              </a:rPr>
              <a:t>Ketidakpastian</a:t>
            </a:r>
            <a:r>
              <a:rPr lang="en-US" dirty="0">
                <a:latin typeface="Arial" charset="0"/>
              </a:rPr>
              <a:t> Baku </a:t>
            </a:r>
            <a:r>
              <a:rPr lang="en-US" dirty="0" err="1">
                <a:latin typeface="Arial" charset="0"/>
              </a:rPr>
              <a:t>Asal</a:t>
            </a:r>
            <a:r>
              <a:rPr lang="en-US" dirty="0">
                <a:latin typeface="Arial" charset="0"/>
              </a:rPr>
              <a:t> M</a:t>
            </a:r>
            <a:r>
              <a:rPr lang="en-US" baseline="-25000" dirty="0">
                <a:latin typeface="Arial" charset="0"/>
              </a:rPr>
              <a:t>KHP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7850" y="1638835"/>
            <a:ext cx="7772400" cy="3810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	</a:t>
            </a:r>
            <a:r>
              <a:rPr lang="en-US" sz="2400" dirty="0">
                <a:latin typeface="Arial" charset="0"/>
              </a:rPr>
              <a:t>Dari </a:t>
            </a:r>
            <a:r>
              <a:rPr lang="en-US" sz="2400" dirty="0" err="1">
                <a:latin typeface="Arial" charset="0"/>
              </a:rPr>
              <a:t>tabel</a:t>
            </a:r>
            <a:r>
              <a:rPr lang="en-US" sz="2400" dirty="0">
                <a:latin typeface="Arial" charset="0"/>
              </a:rPr>
              <a:t> IUPAC </a:t>
            </a:r>
            <a:r>
              <a:rPr lang="en-US" sz="2400" dirty="0" err="1">
                <a:latin typeface="Arial" charset="0"/>
              </a:rPr>
              <a:t>diperoleh</a:t>
            </a:r>
            <a:r>
              <a:rPr lang="en-US" sz="2400" dirty="0">
                <a:latin typeface="Arial" charset="0"/>
              </a:rPr>
              <a:t> data:</a:t>
            </a:r>
          </a:p>
        </p:txBody>
      </p:sp>
      <p:graphicFrame>
        <p:nvGraphicFramePr>
          <p:cNvPr id="42026" name="Group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326841"/>
              </p:ext>
            </p:extLst>
          </p:nvPr>
        </p:nvGraphicFramePr>
        <p:xfrm>
          <a:off x="487350" y="2590800"/>
          <a:ext cx="8153400" cy="2209801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Unsur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Berat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Atom (g)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Ketidakpastian (g)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Ketidakpastian Baku  (g)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12,0107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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0,0008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1,00794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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0,00007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15,9994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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0,0003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39,1983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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0,0001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D118-BF7A-4AF4-9282-FDAAD077C21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990600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 err="1">
                <a:latin typeface="Arial" charset="0"/>
              </a:rPr>
              <a:t>Ketidakpastian</a:t>
            </a:r>
            <a:r>
              <a:rPr lang="en-US" dirty="0">
                <a:latin typeface="Arial" charset="0"/>
              </a:rPr>
              <a:t> Baku </a:t>
            </a:r>
            <a:r>
              <a:rPr lang="en-US" dirty="0" err="1">
                <a:latin typeface="Arial" charset="0"/>
              </a:rPr>
              <a:t>Asal</a:t>
            </a:r>
            <a:r>
              <a:rPr lang="en-US" dirty="0">
                <a:latin typeface="Arial" charset="0"/>
              </a:rPr>
              <a:t> M</a:t>
            </a:r>
            <a:r>
              <a:rPr lang="en-US" baseline="-25000" dirty="0">
                <a:latin typeface="Arial" charset="0"/>
              </a:rPr>
              <a:t>KHP</a:t>
            </a:r>
            <a:r>
              <a:rPr lang="en-US" baseline="-25000" dirty="0"/>
              <a:t> </a:t>
            </a:r>
            <a:endParaRPr lang="en-US" dirty="0">
              <a:latin typeface="Arial" charset="0"/>
            </a:endParaRPr>
          </a:p>
        </p:txBody>
      </p:sp>
      <p:graphicFrame>
        <p:nvGraphicFramePr>
          <p:cNvPr id="43057" name="Group 49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05056823"/>
              </p:ext>
            </p:extLst>
          </p:nvPr>
        </p:nvGraphicFramePr>
        <p:xfrm>
          <a:off x="838200" y="2209800"/>
          <a:ext cx="7467600" cy="2466978"/>
        </p:xfrm>
        <a:graphic>
          <a:graphicData uri="http://schemas.openxmlformats.org/drawingml/2006/table">
            <a:tbl>
              <a:tblPr/>
              <a:tblGrid>
                <a:gridCol w="335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7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Untuk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KHP (C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Ketidakpastian Baku (g)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7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7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7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</a:t>
                      </a:r>
                      <a:r>
                        <a:rPr kumimoji="0" lang="en-US" sz="20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KHP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= 204,2212 g/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mol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µ (M</a:t>
                      </a:r>
                      <a:r>
                        <a:rPr kumimoji="0" lang="en-US" sz="20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KHP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) = …….. g/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mol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(*)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50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0531" name="Rectangle 3"/>
          <p:cNvSpPr>
            <a:spLocks noChangeArrowheads="1"/>
          </p:cNvSpPr>
          <p:nvPr/>
        </p:nvSpPr>
        <p:spPr bwMode="auto">
          <a:xfrm>
            <a:off x="-742950" y="16192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05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0534" name="Rectangle 6"/>
          <p:cNvSpPr>
            <a:spLocks noChangeArrowheads="1"/>
          </p:cNvSpPr>
          <p:nvPr/>
        </p:nvSpPr>
        <p:spPr bwMode="auto">
          <a:xfrm>
            <a:off x="-742950" y="1524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053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0540" name="Rectangle 12"/>
          <p:cNvSpPr>
            <a:spLocks noChangeArrowheads="1"/>
          </p:cNvSpPr>
          <p:nvPr/>
        </p:nvSpPr>
        <p:spPr bwMode="auto">
          <a:xfrm>
            <a:off x="-742950" y="14192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054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0543" name="Rectangle 15"/>
          <p:cNvSpPr>
            <a:spLocks noChangeArrowheads="1"/>
          </p:cNvSpPr>
          <p:nvPr/>
        </p:nvSpPr>
        <p:spPr bwMode="auto">
          <a:xfrm>
            <a:off x="-742950" y="14192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054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0546" name="Rectangle 18"/>
          <p:cNvSpPr>
            <a:spLocks noChangeArrowheads="1"/>
          </p:cNvSpPr>
          <p:nvPr/>
        </p:nvSpPr>
        <p:spPr bwMode="auto">
          <a:xfrm>
            <a:off x="-742950" y="971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D118-BF7A-4AF4-9282-FDAAD077C21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Titrasi asam basa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id-ID" sz="2400" dirty="0"/>
              <a:t>E</a:t>
            </a:r>
            <a:r>
              <a:rPr lang="en-US" sz="2400" dirty="0" err="1"/>
              <a:t>stimasi</a:t>
            </a:r>
            <a:r>
              <a:rPr lang="en-US" sz="2400" dirty="0"/>
              <a:t> </a:t>
            </a:r>
            <a:r>
              <a:rPr lang="en-US" sz="2400" dirty="0" err="1"/>
              <a:t>ketidakpastian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titrasi</a:t>
            </a:r>
            <a:r>
              <a:rPr lang="en-US" sz="2400" dirty="0"/>
              <a:t>. </a:t>
            </a:r>
            <a:endParaRPr lang="id-ID" sz="2400" dirty="0"/>
          </a:p>
          <a:p>
            <a:pPr algn="just"/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titrasi</a:t>
            </a:r>
            <a:r>
              <a:rPr lang="en-US" sz="2400" dirty="0"/>
              <a:t> </a:t>
            </a:r>
            <a:r>
              <a:rPr lang="en-US" sz="2400" dirty="0" err="1"/>
              <a:t>selalu</a:t>
            </a:r>
            <a:r>
              <a:rPr lang="en-US" sz="2400" dirty="0"/>
              <a:t> </a:t>
            </a:r>
            <a:r>
              <a:rPr lang="en-US" sz="2400" dirty="0" err="1"/>
              <a:t>mencakup</a:t>
            </a:r>
            <a:r>
              <a:rPr lang="en-US" sz="2400" dirty="0"/>
              <a:t> 2 </a:t>
            </a:r>
            <a:r>
              <a:rPr lang="en-US" sz="2400" dirty="0" err="1"/>
              <a:t>bagian</a:t>
            </a:r>
            <a:r>
              <a:rPr lang="en-US" sz="2400" dirty="0"/>
              <a:t> </a:t>
            </a:r>
            <a:r>
              <a:rPr lang="en-US" sz="2400" dirty="0" err="1"/>
              <a:t>besar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titrasi</a:t>
            </a:r>
            <a:r>
              <a:rPr lang="en-US" sz="2400" dirty="0"/>
              <a:t> </a:t>
            </a:r>
            <a:r>
              <a:rPr lang="en-US" sz="2400" dirty="0" err="1"/>
              <a:t>standardisasi</a:t>
            </a:r>
            <a:r>
              <a:rPr lang="en-US" sz="2400" dirty="0"/>
              <a:t> </a:t>
            </a:r>
            <a:r>
              <a:rPr lang="en-US" sz="2400" dirty="0" err="1"/>
              <a:t>larutan</a:t>
            </a:r>
            <a:r>
              <a:rPr lang="en-US" sz="2400" dirty="0"/>
              <a:t> </a:t>
            </a:r>
            <a:r>
              <a:rPr lang="en-US" sz="2400" dirty="0" err="1"/>
              <a:t>pentitrasi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titrasi</a:t>
            </a:r>
            <a:r>
              <a:rPr lang="en-US" sz="2400" dirty="0"/>
              <a:t> </a:t>
            </a:r>
            <a:r>
              <a:rPr lang="en-US" sz="2400" dirty="0" err="1"/>
              <a:t>larutan</a:t>
            </a:r>
            <a:r>
              <a:rPr lang="en-US" sz="2400" dirty="0"/>
              <a:t> </a:t>
            </a:r>
            <a:r>
              <a:rPr lang="en-US" sz="2400" dirty="0" err="1"/>
              <a:t>contoh</a:t>
            </a:r>
            <a:r>
              <a:rPr lang="en-US" sz="2400" dirty="0"/>
              <a:t>. </a:t>
            </a:r>
            <a:endParaRPr lang="id-ID" sz="2400" dirty="0"/>
          </a:p>
          <a:p>
            <a:pPr algn="just"/>
            <a:r>
              <a:rPr lang="en-US" sz="2400" dirty="0" err="1"/>
              <a:t>Larutan</a:t>
            </a:r>
            <a:r>
              <a:rPr lang="en-US" sz="2400" dirty="0"/>
              <a:t> </a:t>
            </a:r>
            <a:r>
              <a:rPr lang="en-US" sz="2400" dirty="0" err="1"/>
              <a:t>pentitrasi</a:t>
            </a:r>
            <a:r>
              <a:rPr lang="en-US" sz="2400" dirty="0"/>
              <a:t> </a:t>
            </a:r>
            <a:r>
              <a:rPr lang="en-US" sz="2400" dirty="0" err="1"/>
              <a:t>distandardisasi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standar</a:t>
            </a:r>
            <a:r>
              <a:rPr lang="en-US" sz="2400" dirty="0"/>
              <a:t> primer, yang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studi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Kalium</a:t>
            </a:r>
            <a:r>
              <a:rPr lang="en-US" sz="2400" dirty="0"/>
              <a:t> </a:t>
            </a:r>
            <a:r>
              <a:rPr lang="en-US" sz="2400" dirty="0" err="1"/>
              <a:t>Hirogen</a:t>
            </a:r>
            <a:r>
              <a:rPr lang="en-US" sz="2400" dirty="0"/>
              <a:t> </a:t>
            </a:r>
            <a:r>
              <a:rPr lang="en-US" sz="2400" dirty="0" err="1"/>
              <a:t>Phtalate</a:t>
            </a:r>
            <a:r>
              <a:rPr lang="en-US" sz="2400" dirty="0"/>
              <a:t>. </a:t>
            </a:r>
            <a:endParaRPr lang="id-ID" sz="2400" dirty="0"/>
          </a:p>
          <a:p>
            <a:pPr algn="just"/>
            <a:r>
              <a:rPr lang="en-US" sz="2400" dirty="0" err="1"/>
              <a:t>Larutan</a:t>
            </a:r>
            <a:r>
              <a:rPr lang="en-US" sz="2400" dirty="0"/>
              <a:t> </a:t>
            </a:r>
            <a:r>
              <a:rPr lang="en-US" sz="2400" dirty="0" err="1"/>
              <a:t>pentitrasi</a:t>
            </a:r>
            <a:r>
              <a:rPr lang="en-US" sz="2400" dirty="0"/>
              <a:t> yang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diketahui</a:t>
            </a:r>
            <a:r>
              <a:rPr lang="en-US" sz="2400" dirty="0"/>
              <a:t> </a:t>
            </a:r>
            <a:r>
              <a:rPr lang="en-US" sz="2400" dirty="0" err="1"/>
              <a:t>normalitasnya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dipakai</a:t>
            </a:r>
            <a:r>
              <a:rPr lang="en-US" sz="2400" dirty="0"/>
              <a:t> </a:t>
            </a:r>
            <a:r>
              <a:rPr lang="en-US" sz="2400" dirty="0" err="1"/>
              <a:t>kemudian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mentitrasi</a:t>
            </a:r>
            <a:r>
              <a:rPr lang="en-US" sz="2400" dirty="0"/>
              <a:t> </a:t>
            </a:r>
            <a:r>
              <a:rPr lang="en-US" sz="2400" dirty="0" err="1"/>
              <a:t>larutan</a:t>
            </a:r>
            <a:r>
              <a:rPr lang="en-US" sz="2400" dirty="0"/>
              <a:t> </a:t>
            </a:r>
            <a:r>
              <a:rPr lang="en-US" sz="2400" dirty="0" err="1"/>
              <a:t>contoh</a:t>
            </a:r>
            <a:r>
              <a:rPr lang="id-ID" sz="2400" dirty="0"/>
              <a:t>. </a:t>
            </a:r>
            <a:endParaRPr lang="en-US" sz="2400" dirty="0"/>
          </a:p>
          <a:p>
            <a:pPr algn="just"/>
            <a:endParaRPr lang="id-ID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D118-BF7A-4AF4-9282-FDAAD077C21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8958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458200" cy="990600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 err="1">
                <a:latin typeface="Arial" charset="0"/>
              </a:rPr>
              <a:t>Ketidakpastian</a:t>
            </a:r>
            <a:r>
              <a:rPr lang="en-US" dirty="0">
                <a:latin typeface="Arial" charset="0"/>
              </a:rPr>
              <a:t> Baku </a:t>
            </a:r>
            <a:r>
              <a:rPr lang="en-US" dirty="0" err="1">
                <a:latin typeface="Arial" charset="0"/>
              </a:rPr>
              <a:t>Gabungan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C</a:t>
            </a:r>
            <a:r>
              <a:rPr lang="en-US" baseline="-25000" dirty="0" err="1">
                <a:latin typeface="Arial" charset="0"/>
              </a:rPr>
              <a:t>NaOH</a:t>
            </a:r>
            <a:endParaRPr lang="en-US" baseline="-25000" dirty="0">
              <a:latin typeface="Arial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981200"/>
            <a:ext cx="7772400" cy="41529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>
                <a:latin typeface="Arial" charset="0"/>
              </a:rPr>
              <a:t>	</a:t>
            </a:r>
            <a:r>
              <a:rPr lang="en-US" sz="2400" dirty="0" err="1">
                <a:latin typeface="Arial" charset="0"/>
              </a:rPr>
              <a:t>Ketidakpastian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konsentrasi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NaOH</a:t>
            </a:r>
            <a:r>
              <a:rPr lang="en-US" sz="2400" dirty="0">
                <a:latin typeface="Arial" charset="0"/>
              </a:rPr>
              <a:t> yang </a:t>
            </a:r>
            <a:r>
              <a:rPr lang="en-US" sz="2400" dirty="0" err="1">
                <a:latin typeface="Arial" charset="0"/>
              </a:rPr>
              <a:t>distandarkan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dengan</a:t>
            </a:r>
            <a:r>
              <a:rPr lang="en-US" sz="2400" dirty="0">
                <a:latin typeface="Arial" charset="0"/>
              </a:rPr>
              <a:t> KHP </a:t>
            </a:r>
            <a:r>
              <a:rPr lang="en-US" sz="2400" dirty="0" err="1">
                <a:latin typeface="Arial" charset="0"/>
              </a:rPr>
              <a:t>ini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merupakan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gabungan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dari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komponen</a:t>
            </a:r>
            <a:r>
              <a:rPr lang="en-US" sz="2400" dirty="0">
                <a:latin typeface="Arial" charset="0"/>
              </a:rPr>
              <a:t>-</a:t>
            </a:r>
            <a:r>
              <a:rPr lang="en-US" sz="2400" dirty="0" err="1">
                <a:latin typeface="Arial" charset="0"/>
              </a:rPr>
              <a:t>komponen</a:t>
            </a:r>
            <a:r>
              <a:rPr lang="en-US" sz="2400" dirty="0">
                <a:latin typeface="Arial" charset="0"/>
              </a:rPr>
              <a:t>:</a:t>
            </a:r>
          </a:p>
          <a:p>
            <a:pPr eaLnBrk="1" hangingPunct="1">
              <a:buFontTx/>
              <a:buNone/>
            </a:pPr>
            <a:endParaRPr lang="en-US" sz="2400" dirty="0">
              <a:latin typeface="Arial" charset="0"/>
            </a:endParaRP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en-US" sz="2400" dirty="0">
                <a:latin typeface="Arial" charset="0"/>
              </a:rPr>
              <a:t>  </a:t>
            </a:r>
            <a:r>
              <a:rPr lang="en-US" sz="2400" dirty="0" err="1">
                <a:latin typeface="Arial" charset="0"/>
              </a:rPr>
              <a:t>kemurnian</a:t>
            </a:r>
            <a:r>
              <a:rPr lang="en-US" sz="2400" dirty="0">
                <a:latin typeface="Arial" charset="0"/>
              </a:rPr>
              <a:t> KHP (P</a:t>
            </a:r>
            <a:r>
              <a:rPr lang="en-US" sz="2400" baseline="-25000" dirty="0">
                <a:latin typeface="Arial" charset="0"/>
              </a:rPr>
              <a:t>KHP</a:t>
            </a:r>
            <a:r>
              <a:rPr lang="en-US" sz="2400" dirty="0">
                <a:latin typeface="Arial" charset="0"/>
              </a:rPr>
              <a:t>)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en-US" sz="2400" dirty="0">
                <a:latin typeface="Arial" charset="0"/>
              </a:rPr>
              <a:t>  </a:t>
            </a:r>
            <a:r>
              <a:rPr lang="en-US" sz="2400" dirty="0" err="1">
                <a:latin typeface="Arial" charset="0"/>
              </a:rPr>
              <a:t>penimbangan</a:t>
            </a:r>
            <a:r>
              <a:rPr lang="en-US" sz="2400" dirty="0">
                <a:latin typeface="Arial" charset="0"/>
              </a:rPr>
              <a:t> KHP (</a:t>
            </a:r>
            <a:r>
              <a:rPr lang="en-US" sz="2400" dirty="0" err="1">
                <a:latin typeface="Arial" charset="0"/>
              </a:rPr>
              <a:t>m</a:t>
            </a:r>
            <a:r>
              <a:rPr lang="en-US" sz="2400" baseline="-25000" dirty="0" err="1">
                <a:latin typeface="Arial" charset="0"/>
              </a:rPr>
              <a:t>KHP</a:t>
            </a:r>
            <a:r>
              <a:rPr lang="en-US" sz="2400" dirty="0">
                <a:latin typeface="Arial" charset="0"/>
              </a:rPr>
              <a:t>)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en-US" sz="2400" dirty="0">
                <a:latin typeface="Arial" charset="0"/>
              </a:rPr>
              <a:t>  </a:t>
            </a:r>
            <a:r>
              <a:rPr lang="en-US" sz="2400" dirty="0" err="1">
                <a:latin typeface="Arial" charset="0"/>
              </a:rPr>
              <a:t>repeatibiltas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metode</a:t>
            </a:r>
            <a:r>
              <a:rPr lang="en-US" sz="2400" dirty="0">
                <a:latin typeface="Arial" charset="0"/>
              </a:rPr>
              <a:t> 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en-US" sz="2400" dirty="0">
                <a:latin typeface="Arial" charset="0"/>
              </a:rPr>
              <a:t>  volume </a:t>
            </a:r>
            <a:r>
              <a:rPr lang="en-US" sz="2400" dirty="0" err="1">
                <a:latin typeface="Arial" charset="0"/>
              </a:rPr>
              <a:t>larutan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penitrasi</a:t>
            </a:r>
            <a:r>
              <a:rPr lang="en-US" sz="2400" dirty="0">
                <a:latin typeface="Arial" charset="0"/>
              </a:rPr>
              <a:t> (V</a:t>
            </a:r>
            <a:r>
              <a:rPr lang="en-US" sz="2400" baseline="-25000" dirty="0">
                <a:latin typeface="Arial" charset="0"/>
              </a:rPr>
              <a:t>T1</a:t>
            </a:r>
            <a:r>
              <a:rPr lang="en-US" sz="2400" dirty="0">
                <a:latin typeface="Arial" charset="0"/>
              </a:rPr>
              <a:t>)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en-US" sz="2400" dirty="0">
                <a:latin typeface="Arial" charset="0"/>
              </a:rPr>
              <a:t>  </a:t>
            </a:r>
            <a:r>
              <a:rPr lang="en-US" sz="2400" dirty="0" err="1">
                <a:latin typeface="Arial" charset="0"/>
              </a:rPr>
              <a:t>berat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molekul</a:t>
            </a:r>
            <a:r>
              <a:rPr lang="en-US" sz="2400" dirty="0">
                <a:latin typeface="Arial" charset="0"/>
              </a:rPr>
              <a:t> KHP (M</a:t>
            </a:r>
            <a:r>
              <a:rPr lang="en-US" sz="2400" baseline="-25000" dirty="0">
                <a:latin typeface="Arial" charset="0"/>
              </a:rPr>
              <a:t>KHP</a:t>
            </a:r>
            <a:r>
              <a:rPr lang="en-US" sz="2400" dirty="0">
                <a:latin typeface="Arial" charset="0"/>
              </a:rPr>
              <a:t>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D118-BF7A-4AF4-9282-FDAAD077C21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4572000"/>
            <a:ext cx="8610600" cy="381000"/>
          </a:xfrm>
          <a:prstGeom prst="rect">
            <a:avLst/>
          </a:prstGeom>
          <a:solidFill>
            <a:schemeClr val="accent2"/>
          </a:solidFill>
          <a:ln w="3810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sz="3200" dirty="0" err="1">
                <a:latin typeface="Arial" charset="0"/>
              </a:rPr>
              <a:t>Ketidakpastian</a:t>
            </a:r>
            <a:r>
              <a:rPr lang="en-US" sz="3200" dirty="0">
                <a:latin typeface="Arial" charset="0"/>
              </a:rPr>
              <a:t> Baku </a:t>
            </a:r>
            <a:r>
              <a:rPr lang="en-US" sz="3200" dirty="0" err="1">
                <a:latin typeface="Arial" charset="0"/>
              </a:rPr>
              <a:t>Gabungan</a:t>
            </a:r>
            <a:r>
              <a:rPr lang="en-US" sz="3200" dirty="0">
                <a:latin typeface="Arial" charset="0"/>
              </a:rPr>
              <a:t> </a:t>
            </a:r>
            <a:r>
              <a:rPr lang="en-US" sz="3200" dirty="0" err="1">
                <a:latin typeface="Arial" charset="0"/>
              </a:rPr>
              <a:t>C</a:t>
            </a:r>
            <a:r>
              <a:rPr lang="en-US" sz="3200" baseline="-25000" dirty="0" err="1">
                <a:latin typeface="Arial" charset="0"/>
              </a:rPr>
              <a:t>NaOH</a:t>
            </a:r>
            <a:r>
              <a:rPr lang="en-US" sz="3200" baseline="-25000" dirty="0">
                <a:latin typeface="Arial" charset="0"/>
              </a:rPr>
              <a:t> </a:t>
            </a:r>
            <a:endParaRPr lang="en-US" sz="3200" dirty="0">
              <a:latin typeface="Arial" charset="0"/>
            </a:endParaRPr>
          </a:p>
        </p:txBody>
      </p:sp>
      <p:graphicFrame>
        <p:nvGraphicFramePr>
          <p:cNvPr id="45188" name="Group 132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92173105"/>
              </p:ext>
            </p:extLst>
          </p:nvPr>
        </p:nvGraphicFramePr>
        <p:xfrm>
          <a:off x="304800" y="2227897"/>
          <a:ext cx="8610600" cy="3106103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Nilai 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Ketidakpastian Baku µ(x)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Ketidakpastian Baku Relatif µ(x)/x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Rank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Rep.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KHP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0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KHP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KHP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en-US" sz="20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NaOH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0,10214 mol/L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D118-BF7A-4AF4-9282-FDAAD077C21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457200" y="6096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dirty="0" err="1">
                <a:solidFill>
                  <a:schemeClr val="tx2"/>
                </a:solidFill>
                <a:latin typeface="Arial" charset="0"/>
              </a:rPr>
              <a:t>Ketidakpastian</a:t>
            </a:r>
            <a:r>
              <a:rPr lang="en-US" sz="3200" dirty="0">
                <a:solidFill>
                  <a:schemeClr val="tx2"/>
                </a:solidFill>
                <a:latin typeface="Arial" charset="0"/>
              </a:rPr>
              <a:t> Baku </a:t>
            </a:r>
            <a:r>
              <a:rPr lang="en-US" sz="3200" dirty="0" err="1">
                <a:solidFill>
                  <a:schemeClr val="tx2"/>
                </a:solidFill>
                <a:latin typeface="Arial" charset="0"/>
              </a:rPr>
              <a:t>Gabungan</a:t>
            </a:r>
            <a:r>
              <a:rPr lang="en-US" sz="3200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Arial" charset="0"/>
              </a:rPr>
              <a:t>Relatif</a:t>
            </a:r>
            <a:r>
              <a:rPr lang="en-US" sz="3200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Arial" charset="0"/>
              </a:rPr>
              <a:t>C</a:t>
            </a:r>
            <a:r>
              <a:rPr lang="en-US" sz="3200" baseline="-25000" dirty="0" err="1">
                <a:solidFill>
                  <a:schemeClr val="tx2"/>
                </a:solidFill>
                <a:latin typeface="Arial" charset="0"/>
              </a:rPr>
              <a:t>NaOH</a:t>
            </a:r>
            <a:endParaRPr lang="en-US" sz="3200" baseline="-250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44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4387" name="Rectangle 3"/>
          <p:cNvSpPr>
            <a:spLocks noChangeArrowheads="1"/>
          </p:cNvSpPr>
          <p:nvPr/>
        </p:nvSpPr>
        <p:spPr bwMode="auto">
          <a:xfrm>
            <a:off x="-742950" y="1162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439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4393" name="Rectangle 9"/>
          <p:cNvSpPr>
            <a:spLocks noChangeArrowheads="1"/>
          </p:cNvSpPr>
          <p:nvPr/>
        </p:nvSpPr>
        <p:spPr bwMode="auto">
          <a:xfrm>
            <a:off x="-742950" y="1085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74295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438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4390" name="Rectangle 6"/>
          <p:cNvSpPr>
            <a:spLocks noChangeArrowheads="1"/>
          </p:cNvSpPr>
          <p:nvPr/>
        </p:nvSpPr>
        <p:spPr bwMode="auto">
          <a:xfrm>
            <a:off x="-742950" y="14001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D948C7-998A-4D5D-A29A-8423767480C0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3"/>
              <p:cNvSpPr>
                <a:spLocks noChangeArrowheads="1"/>
              </p:cNvSpPr>
              <p:nvPr/>
            </p:nvSpPr>
            <p:spPr bwMode="auto">
              <a:xfrm>
                <a:off x="296850" y="2849478"/>
                <a:ext cx="8534400" cy="2057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342900" lvl="0" indent="-342900">
                  <a:spcBef>
                    <a:spcPct val="20000"/>
                  </a:spcBef>
                </a:pPr>
                <a:r>
                  <a:rPr lang="en-US" baseline="30000" dirty="0">
                    <a:latin typeface="Arial" charset="0"/>
                  </a:rPr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id-ID" sz="2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𝒖𝒄𝑪𝑵𝒂𝑶𝑯</m:t>
                        </m:r>
                        <m:r>
                          <a:rPr lang="id-ID" sz="2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id-ID" sz="2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𝑪𝑵𝒂𝑶𝑯</m:t>
                        </m:r>
                      </m:den>
                    </m:f>
                  </m:oMath>
                </a14:m>
                <a:r>
                  <a:rPr lang="id-ID" sz="2800" b="1" dirty="0">
                    <a:solidFill>
                      <a:prstClr val="black"/>
                    </a:solidFill>
                    <a:latin typeface="Arial" charset="0"/>
                  </a:rPr>
                  <a:t> </a:t>
                </a:r>
                <a:r>
                  <a:rPr lang="id-ID" sz="2800" dirty="0">
                    <a:solidFill>
                      <a:prstClr val="black"/>
                    </a:solidFill>
                    <a:latin typeface="Arial" charset="0"/>
                  </a:rPr>
                  <a:t>=</a:t>
                </a:r>
                <a:r>
                  <a:rPr lang="en-US" sz="2800" b="1" dirty="0">
                    <a:solidFill>
                      <a:prstClr val="black"/>
                    </a:solidFill>
                    <a:latin typeface="Arial" charset="0"/>
                  </a:rPr>
                  <a:t> …..</a:t>
                </a:r>
              </a:p>
              <a:p>
                <a:pPr marL="342900" indent="-342900">
                  <a:spcBef>
                    <a:spcPct val="20000"/>
                  </a:spcBef>
                </a:pPr>
                <a:r>
                  <a:rPr lang="en-US" sz="2800" baseline="30000" dirty="0">
                    <a:latin typeface="Arial" charset="0"/>
                  </a:rPr>
                  <a:t>		</a:t>
                </a:r>
              </a:p>
              <a:p>
                <a:pPr marL="342900" indent="-342900">
                  <a:spcBef>
                    <a:spcPct val="20000"/>
                  </a:spcBef>
                </a:pPr>
                <a:r>
                  <a:rPr lang="en-US" baseline="30000" dirty="0">
                    <a:latin typeface="Arial" charset="0"/>
                  </a:rPr>
                  <a:t>            </a:t>
                </a:r>
              </a:p>
              <a:p>
                <a:pPr marL="342900" indent="-342900">
                  <a:spcBef>
                    <a:spcPct val="20000"/>
                  </a:spcBef>
                </a:pPr>
                <a:r>
                  <a:rPr lang="en-US" b="1" baseline="30000" dirty="0">
                    <a:latin typeface="Arial" charset="0"/>
                  </a:rPr>
                  <a:t>		</a:t>
                </a:r>
                <a:r>
                  <a:rPr lang="en-US" b="1" dirty="0">
                    <a:latin typeface="Arial" charset="0"/>
                  </a:rPr>
                  <a:t>   </a:t>
                </a:r>
              </a:p>
              <a:p>
                <a:pPr marL="342900" indent="-342900">
                  <a:spcBef>
                    <a:spcPct val="20000"/>
                  </a:spcBef>
                </a:pPr>
                <a:r>
                  <a:rPr lang="en-US" sz="2000" b="1" dirty="0">
                    <a:latin typeface="Arial" charset="0"/>
                  </a:rPr>
                  <a:t>		</a:t>
                </a:r>
                <a:endParaRPr lang="id-ID" sz="2000" b="1" dirty="0">
                  <a:latin typeface="Arial" charset="0"/>
                </a:endParaRPr>
              </a:p>
              <a:p>
                <a:pPr marL="342900" indent="-342900">
                  <a:spcBef>
                    <a:spcPct val="20000"/>
                  </a:spcBef>
                </a:pPr>
                <a:endParaRPr lang="en-US" sz="2000" b="1" dirty="0">
                  <a:latin typeface="Arial" charset="0"/>
                </a:endParaRPr>
              </a:p>
              <a:p>
                <a:pPr marL="342900" indent="-342900">
                  <a:spcBef>
                    <a:spcPct val="20000"/>
                  </a:spcBef>
                </a:pPr>
                <a:endParaRPr lang="en-US" b="1" baseline="30000" dirty="0">
                  <a:latin typeface="Arial" charset="0"/>
                </a:endParaRPr>
              </a:p>
            </p:txBody>
          </p:sp>
        </mc:Choice>
        <mc:Fallback xmlns="">
          <p:sp>
            <p:nvSpPr>
              <p:cNvPr id="21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6850" y="2849478"/>
                <a:ext cx="8534400" cy="205740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8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/>
            <a:r>
              <a:rPr lang="en-US" sz="3200" dirty="0" err="1">
                <a:solidFill>
                  <a:schemeClr val="tx2"/>
                </a:solidFill>
                <a:latin typeface="Arial" charset="0"/>
              </a:rPr>
              <a:t>Ketidakpastian</a:t>
            </a:r>
            <a:r>
              <a:rPr lang="en-US" sz="3200" dirty="0">
                <a:solidFill>
                  <a:schemeClr val="tx2"/>
                </a:solidFill>
                <a:latin typeface="Arial" charset="0"/>
              </a:rPr>
              <a:t> Baku </a:t>
            </a:r>
            <a:r>
              <a:rPr lang="en-US" sz="3200" dirty="0" err="1">
                <a:solidFill>
                  <a:schemeClr val="tx2"/>
                </a:solidFill>
                <a:latin typeface="Arial" charset="0"/>
              </a:rPr>
              <a:t>Gabungan</a:t>
            </a:r>
            <a:r>
              <a:rPr lang="en-US" sz="3200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Arial" charset="0"/>
              </a:rPr>
              <a:t>C</a:t>
            </a:r>
            <a:r>
              <a:rPr lang="en-US" sz="3200" baseline="-25000" dirty="0" err="1">
                <a:solidFill>
                  <a:schemeClr val="tx2"/>
                </a:solidFill>
                <a:latin typeface="Arial" charset="0"/>
              </a:rPr>
              <a:t>NaOH</a:t>
            </a:r>
            <a:endParaRPr lang="en-US" sz="3200" baseline="-250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3555" name="Rectangle 9"/>
          <p:cNvSpPr>
            <a:spLocks noChangeArrowheads="1"/>
          </p:cNvSpPr>
          <p:nvPr/>
        </p:nvSpPr>
        <p:spPr bwMode="auto">
          <a:xfrm>
            <a:off x="685800" y="22098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baseline="30000">
              <a:latin typeface="Arial" charset="0"/>
            </a:endParaRPr>
          </a:p>
        </p:txBody>
      </p:sp>
      <p:sp>
        <p:nvSpPr>
          <p:cNvPr id="23556" name="Rectangle 10"/>
          <p:cNvSpPr>
            <a:spLocks noChangeArrowheads="1"/>
          </p:cNvSpPr>
          <p:nvPr/>
        </p:nvSpPr>
        <p:spPr bwMode="auto">
          <a:xfrm>
            <a:off x="1295400" y="2438400"/>
            <a:ext cx="66294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0"/>
              </a:spcBef>
            </a:pPr>
            <a:endParaRPr lang="en-US" sz="2800" b="1" dirty="0">
              <a:latin typeface="Arial" charset="0"/>
              <a:cs typeface="Times New Roman" pitchFamily="18" charset="0"/>
            </a:endParaRPr>
          </a:p>
          <a:p>
            <a:pPr marL="342900" indent="-342900">
              <a:spcBef>
                <a:spcPct val="50000"/>
              </a:spcBef>
            </a:pPr>
            <a:endParaRPr lang="en-US" sz="2800" b="1" dirty="0">
              <a:latin typeface="Arial" charset="0"/>
              <a:cs typeface="Times New Roman" pitchFamily="18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sz="2800" dirty="0">
                <a:latin typeface="Arial" charset="0"/>
                <a:cs typeface="Times New Roman" pitchFamily="18" charset="0"/>
              </a:rPr>
              <a:t>		          =  </a:t>
            </a:r>
            <a:r>
              <a:rPr lang="en-US" sz="2800" dirty="0">
                <a:latin typeface="Arial" charset="0"/>
              </a:rPr>
              <a:t>0,10214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800" dirty="0">
                <a:latin typeface="Arial" charset="0"/>
              </a:rPr>
              <a:t>mol/L </a:t>
            </a:r>
            <a:r>
              <a:rPr lang="en-US" sz="2800" dirty="0">
                <a:latin typeface="Arial" charset="0"/>
                <a:cs typeface="Times New Roman" pitchFamily="18" charset="0"/>
              </a:rPr>
              <a:t>x </a:t>
            </a:r>
            <a:r>
              <a:rPr lang="en-US" sz="2800" dirty="0">
                <a:latin typeface="Arial" charset="0"/>
              </a:rPr>
              <a:t>0,00103</a:t>
            </a:r>
            <a:endParaRPr lang="en-US" sz="2800" dirty="0">
              <a:latin typeface="Arial" charset="0"/>
              <a:cs typeface="Times New Roman" pitchFamily="18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sz="2800" dirty="0">
                <a:latin typeface="Arial" charset="0"/>
                <a:cs typeface="Times New Roman" pitchFamily="18" charset="0"/>
              </a:rPr>
              <a:t>	             </a:t>
            </a:r>
            <a:r>
              <a:rPr lang="en-US" sz="2800" b="1" dirty="0">
                <a:latin typeface="Arial" charset="0"/>
                <a:cs typeface="Times New Roman" pitchFamily="18" charset="0"/>
              </a:rPr>
              <a:t>   </a:t>
            </a:r>
            <a:r>
              <a:rPr lang="en-US" sz="2800" dirty="0">
                <a:latin typeface="Arial" charset="0"/>
                <a:cs typeface="Times New Roman" pitchFamily="18" charset="0"/>
              </a:rPr>
              <a:t>=</a:t>
            </a:r>
            <a:r>
              <a:rPr lang="en-US" sz="2800" b="1" dirty="0">
                <a:latin typeface="Arial" charset="0"/>
                <a:cs typeface="Times New Roman" pitchFamily="18" charset="0"/>
              </a:rPr>
              <a:t> </a:t>
            </a:r>
            <a:r>
              <a:rPr lang="en-US" sz="2800" dirty="0">
                <a:latin typeface="Arial" charset="0"/>
                <a:cs typeface="Times New Roman" pitchFamily="18" charset="0"/>
              </a:rPr>
              <a:t> 0,000105 mol/L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dirty="0"/>
          </a:p>
        </p:txBody>
      </p:sp>
      <p:sp>
        <p:nvSpPr>
          <p:cNvPr id="142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2339" name="Rectangle 3"/>
          <p:cNvSpPr>
            <a:spLocks noChangeArrowheads="1"/>
          </p:cNvSpPr>
          <p:nvPr/>
        </p:nvSpPr>
        <p:spPr bwMode="auto">
          <a:xfrm>
            <a:off x="-742950" y="13906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234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2342" name="Rectangle 6"/>
          <p:cNvSpPr>
            <a:spLocks noChangeArrowheads="1"/>
          </p:cNvSpPr>
          <p:nvPr/>
        </p:nvSpPr>
        <p:spPr bwMode="auto">
          <a:xfrm>
            <a:off x="-742950" y="14763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234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42343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47800" y="2590800"/>
            <a:ext cx="5057775" cy="1095375"/>
          </a:xfrm>
          <a:prstGeom prst="rect">
            <a:avLst/>
          </a:prstGeom>
          <a:noFill/>
        </p:spPr>
      </p:pic>
      <p:sp>
        <p:nvSpPr>
          <p:cNvPr id="142345" name="Rectangle 9"/>
          <p:cNvSpPr>
            <a:spLocks noChangeArrowheads="1"/>
          </p:cNvSpPr>
          <p:nvPr/>
        </p:nvSpPr>
        <p:spPr bwMode="auto">
          <a:xfrm>
            <a:off x="-742950" y="15525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D948C7-998A-4D5D-A29A-8423767480C0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924800" cy="1143000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 err="1">
                <a:latin typeface="Arial" charset="0"/>
              </a:rPr>
              <a:t>Ketidakpastian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Diperluas</a:t>
            </a:r>
            <a:br>
              <a:rPr lang="en-US" dirty="0">
                <a:latin typeface="Arial" charset="0"/>
              </a:rPr>
            </a:br>
            <a:r>
              <a:rPr lang="en-US" dirty="0">
                <a:latin typeface="Arial" charset="0"/>
              </a:rPr>
              <a:t>(Expanded Uncertainty</a:t>
            </a:r>
            <a:r>
              <a:rPr lang="en-US" dirty="0"/>
              <a:t>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D118-BF7A-4AF4-9282-FDAAD077C21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685800" y="2209800"/>
            <a:ext cx="7772400" cy="3886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/>
              <a:t>	</a:t>
            </a:r>
            <a:r>
              <a:rPr lang="en-US" dirty="0" err="1">
                <a:latin typeface="Arial" charset="0"/>
              </a:rPr>
              <a:t>Untuk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tingkat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kepercayaan</a:t>
            </a:r>
            <a:r>
              <a:rPr lang="en-US" dirty="0">
                <a:latin typeface="Arial" charset="0"/>
              </a:rPr>
              <a:t> = 95% </a:t>
            </a:r>
            <a:r>
              <a:rPr lang="en-US" dirty="0" err="1">
                <a:latin typeface="Arial" charset="0"/>
              </a:rPr>
              <a:t>digunakan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faktor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pencakupan</a:t>
            </a:r>
            <a:r>
              <a:rPr lang="en-US" dirty="0">
                <a:latin typeface="Arial" charset="0"/>
              </a:rPr>
              <a:t>, k = 2. </a:t>
            </a:r>
          </a:p>
          <a:p>
            <a:pPr eaLnBrk="1" hangingPunct="1">
              <a:buFontTx/>
              <a:buNone/>
            </a:pPr>
            <a:r>
              <a:rPr lang="en-US" dirty="0">
                <a:latin typeface="Arial" charset="0"/>
              </a:rPr>
              <a:t>	</a:t>
            </a:r>
            <a:r>
              <a:rPr lang="en-US" dirty="0" err="1">
                <a:latin typeface="Arial" charset="0"/>
              </a:rPr>
              <a:t>Sehingga</a:t>
            </a:r>
            <a:r>
              <a:rPr lang="en-US" dirty="0">
                <a:latin typeface="Arial" charset="0"/>
              </a:rPr>
              <a:t>,</a:t>
            </a:r>
          </a:p>
          <a:p>
            <a:pPr eaLnBrk="1" hangingPunct="1">
              <a:lnSpc>
                <a:spcPct val="20000"/>
              </a:lnSpc>
              <a:buFontTx/>
              <a:buNone/>
            </a:pPr>
            <a:endParaRPr lang="en-US" dirty="0"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dirty="0">
                <a:latin typeface="Arial" charset="0"/>
              </a:rPr>
              <a:t>	 U </a:t>
            </a:r>
            <a:r>
              <a:rPr lang="en-US" dirty="0" err="1">
                <a:latin typeface="Arial" charset="0"/>
              </a:rPr>
              <a:t>C</a:t>
            </a:r>
            <a:r>
              <a:rPr lang="en-US" baseline="-25000" dirty="0" err="1">
                <a:latin typeface="Arial" charset="0"/>
              </a:rPr>
              <a:t>NaOH</a:t>
            </a:r>
            <a:r>
              <a:rPr lang="en-US" dirty="0">
                <a:latin typeface="Arial" charset="0"/>
              </a:rPr>
              <a:t>   = k x (</a:t>
            </a:r>
            <a:r>
              <a:rPr lang="en-US" dirty="0">
                <a:latin typeface="Arial" charset="0"/>
                <a:cs typeface="Times New Roman" pitchFamily="18" charset="0"/>
              </a:rPr>
              <a:t>µ</a:t>
            </a:r>
            <a:r>
              <a:rPr lang="en-US" baseline="-25000" dirty="0">
                <a:latin typeface="Arial" charset="0"/>
                <a:cs typeface="Times New Roman" pitchFamily="18" charset="0"/>
              </a:rPr>
              <a:t>C </a:t>
            </a:r>
            <a:r>
              <a:rPr lang="en-US" dirty="0" err="1">
                <a:latin typeface="Arial" charset="0"/>
                <a:cs typeface="Times New Roman" pitchFamily="18" charset="0"/>
              </a:rPr>
              <a:t>C</a:t>
            </a:r>
            <a:r>
              <a:rPr lang="en-US" baseline="-25000" dirty="0" err="1">
                <a:latin typeface="Arial" charset="0"/>
                <a:cs typeface="Times New Roman" pitchFamily="18" charset="0"/>
              </a:rPr>
              <a:t>NaOH</a:t>
            </a:r>
            <a:r>
              <a:rPr lang="en-US" dirty="0">
                <a:latin typeface="Arial" charset="0"/>
                <a:cs typeface="Times New Roman" pitchFamily="18" charset="0"/>
              </a:rPr>
              <a:t>)</a:t>
            </a:r>
            <a:r>
              <a:rPr lang="en-US" sz="2000" dirty="0">
                <a:latin typeface="Arial" charset="0"/>
                <a:cs typeface="Times New Roman" pitchFamily="18" charset="0"/>
              </a:rPr>
              <a:t> </a:t>
            </a:r>
          </a:p>
          <a:p>
            <a:pPr eaLnBrk="1" hangingPunct="1">
              <a:buFontTx/>
              <a:buNone/>
            </a:pPr>
            <a:r>
              <a:rPr lang="en-US" sz="2000" dirty="0">
                <a:latin typeface="Arial" charset="0"/>
                <a:cs typeface="Times New Roman" pitchFamily="18" charset="0"/>
              </a:rPr>
              <a:t>			</a:t>
            </a:r>
            <a:r>
              <a:rPr lang="en-US" dirty="0">
                <a:latin typeface="Arial" charset="0"/>
                <a:cs typeface="Times New Roman" pitchFamily="18" charset="0"/>
              </a:rPr>
              <a:t>=</a:t>
            </a:r>
          </a:p>
          <a:p>
            <a:pPr eaLnBrk="1" hangingPunct="1">
              <a:buFontTx/>
              <a:buNone/>
            </a:pPr>
            <a:r>
              <a:rPr lang="en-US" dirty="0">
                <a:latin typeface="Arial" charset="0"/>
                <a:cs typeface="Times New Roman" pitchFamily="18" charset="0"/>
              </a:rPr>
              <a:t>			= </a:t>
            </a:r>
            <a:r>
              <a:rPr lang="id-ID" dirty="0">
                <a:latin typeface="Arial" charset="0"/>
                <a:cs typeface="Times New Roman" pitchFamily="18" charset="0"/>
              </a:rPr>
              <a:t>       </a:t>
            </a:r>
            <a:r>
              <a:rPr lang="en-US" dirty="0">
                <a:latin typeface="Arial" charset="0"/>
                <a:cs typeface="Times New Roman" pitchFamily="18" charset="0"/>
              </a:rPr>
              <a:t> mol/L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err="1">
                <a:latin typeface="Arial" charset="0"/>
              </a:rPr>
              <a:t>Pelaporan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Hasil</a:t>
            </a:r>
            <a:endParaRPr lang="en-US" dirty="0">
              <a:latin typeface="Arial" charset="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2438400"/>
            <a:ext cx="7772400" cy="3657600"/>
          </a:xfrm>
        </p:spPr>
        <p:txBody>
          <a:bodyPr/>
          <a:lstStyle/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en-US" dirty="0"/>
              <a:t>	</a:t>
            </a:r>
            <a:r>
              <a:rPr lang="en-US" dirty="0" err="1">
                <a:latin typeface="Arial" charset="0"/>
              </a:rPr>
              <a:t>Konsentrasi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larutan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NaOH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adalah</a:t>
            </a:r>
            <a:r>
              <a:rPr lang="en-US" dirty="0">
                <a:latin typeface="Arial" charset="0"/>
              </a:rPr>
              <a:t>:</a:t>
            </a:r>
          </a:p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en-US" dirty="0">
                <a:latin typeface="Arial" charset="0"/>
              </a:rPr>
              <a:t>	 0,10214 </a:t>
            </a:r>
            <a:r>
              <a:rPr lang="en-US" dirty="0">
                <a:latin typeface="Arial" charset="0"/>
                <a:sym typeface="Symbol" pitchFamily="18" charset="2"/>
              </a:rPr>
              <a:t></a:t>
            </a:r>
            <a:r>
              <a:rPr lang="en-US" dirty="0">
                <a:latin typeface="Arial" charset="0"/>
              </a:rPr>
              <a:t> </a:t>
            </a:r>
            <a:r>
              <a:rPr lang="en-US" dirty="0">
                <a:latin typeface="Arial" charset="0"/>
                <a:cs typeface="Times New Roman" pitchFamily="18" charset="0"/>
              </a:rPr>
              <a:t>????? </a:t>
            </a:r>
            <a:r>
              <a:rPr lang="en-US" dirty="0" err="1">
                <a:latin typeface="Arial" charset="0"/>
                <a:cs typeface="Times New Roman" pitchFamily="18" charset="0"/>
              </a:rPr>
              <a:t>mol</a:t>
            </a:r>
            <a:r>
              <a:rPr lang="en-US" dirty="0">
                <a:latin typeface="Arial" charset="0"/>
                <a:cs typeface="Times New Roman" pitchFamily="18" charset="0"/>
              </a:rPr>
              <a:t>/L </a:t>
            </a:r>
          </a:p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en-US" dirty="0" err="1">
                <a:latin typeface="Arial" charset="0"/>
                <a:cs typeface="Times New Roman" pitchFamily="18" charset="0"/>
              </a:rPr>
              <a:t>Dengan</a:t>
            </a:r>
            <a:r>
              <a:rPr lang="en-US" dirty="0">
                <a:latin typeface="Arial" charset="0"/>
                <a:cs typeface="Times New Roman" pitchFamily="18" charset="0"/>
              </a:rPr>
              <a:t> </a:t>
            </a:r>
            <a:r>
              <a:rPr lang="en-US" dirty="0" err="1">
                <a:latin typeface="Arial" charset="0"/>
                <a:cs typeface="Times New Roman" pitchFamily="18" charset="0"/>
              </a:rPr>
              <a:t>tingkat</a:t>
            </a:r>
            <a:r>
              <a:rPr lang="en-US" dirty="0">
                <a:latin typeface="Arial" charset="0"/>
                <a:cs typeface="Times New Roman" pitchFamily="18" charset="0"/>
              </a:rPr>
              <a:t> </a:t>
            </a:r>
            <a:r>
              <a:rPr lang="en-US" dirty="0" err="1">
                <a:latin typeface="Arial" charset="0"/>
                <a:cs typeface="Times New Roman" pitchFamily="18" charset="0"/>
              </a:rPr>
              <a:t>kepercayaan</a:t>
            </a:r>
            <a:r>
              <a:rPr lang="en-US" dirty="0">
                <a:latin typeface="Arial" charset="0"/>
                <a:cs typeface="Times New Roman" pitchFamily="18" charset="0"/>
              </a:rPr>
              <a:t> 95%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D118-BF7A-4AF4-9282-FDAAD077C21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0"/>
          <p:cNvSpPr>
            <a:spLocks noGrp="1" noChangeArrowheads="1"/>
          </p:cNvSpPr>
          <p:nvPr>
            <p:ph type="title"/>
          </p:nvPr>
        </p:nvSpPr>
        <p:spPr>
          <a:xfrm>
            <a:off x="685800" y="2133600"/>
            <a:ext cx="7772400" cy="1447800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dirty="0">
                <a:latin typeface="Arial" charset="0"/>
              </a:rPr>
              <a:t>ESTIMASI KETIDAKPASTIAN </a:t>
            </a:r>
            <a:r>
              <a:rPr lang="id-ID" sz="3200" dirty="0">
                <a:latin typeface="Arial" charset="0"/>
              </a:rPr>
              <a:t>PADA TITRASI</a:t>
            </a:r>
            <a:br>
              <a:rPr lang="en-US" sz="3200" dirty="0">
                <a:latin typeface="Arial" charset="0"/>
              </a:rPr>
            </a:br>
            <a:r>
              <a:rPr lang="en-US" sz="3200" i="1" dirty="0">
                <a:latin typeface="Arial" charset="0"/>
              </a:rPr>
              <a:t>TITRASI LARUTAN CONTOH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D118-BF7A-4AF4-9282-FDAAD077C21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914400" y="304800"/>
            <a:ext cx="6934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dirty="0">
                <a:solidFill>
                  <a:schemeClr val="tx2"/>
                </a:solidFill>
                <a:latin typeface="Arial" charset="0"/>
              </a:rPr>
              <a:t>Model </a:t>
            </a:r>
            <a:r>
              <a:rPr lang="en-US" sz="3200" dirty="0" err="1">
                <a:solidFill>
                  <a:schemeClr val="tx2"/>
                </a:solidFill>
                <a:latin typeface="Arial" charset="0"/>
              </a:rPr>
              <a:t>Pengujian</a:t>
            </a:r>
            <a:endParaRPr lang="en-US" sz="32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457200" y="1295400"/>
            <a:ext cx="8001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KHP, Kalium Hidrogen Phthalat ditimbang (m</a:t>
            </a:r>
            <a:r>
              <a:rPr lang="en-US" sz="1800" baseline="-25000">
                <a:latin typeface="Arial" charset="0"/>
              </a:rPr>
              <a:t>KHP</a:t>
            </a:r>
            <a:r>
              <a:rPr lang="en-US" sz="1800">
                <a:latin typeface="Arial" charset="0"/>
              </a:rPr>
              <a:t>), 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1800">
                <a:latin typeface="Arial" charset="0"/>
              </a:rPr>
              <a:t>sesudah dikeringkan 120 </a:t>
            </a:r>
            <a:r>
              <a:rPr lang="en-US" sz="1800" baseline="30000">
                <a:latin typeface="Arial" charset="0"/>
              </a:rPr>
              <a:t>o</a:t>
            </a:r>
            <a:r>
              <a:rPr lang="en-US" sz="1800">
                <a:latin typeface="Arial" charset="0"/>
              </a:rPr>
              <a:t>C, 2 jam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1800" baseline="-25000">
                <a:latin typeface="Arial" charset="0"/>
              </a:rPr>
              <a:t>		                                              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1800" baseline="-25000">
                <a:latin typeface="Arial" charset="0"/>
              </a:rPr>
              <a:t>				</a:t>
            </a:r>
            <a:r>
              <a:rPr lang="en-US" sz="1800">
                <a:latin typeface="Arial" charset="0"/>
              </a:rPr>
              <a:t>Larutkan dalam 50 mL air</a:t>
            </a:r>
          </a:p>
          <a:p>
            <a:pPr marL="342900" indent="-342900" algn="ctr">
              <a:spcBef>
                <a:spcPct val="20000"/>
              </a:spcBef>
            </a:pPr>
            <a:endParaRPr lang="en-US" sz="1800">
              <a:latin typeface="Arial" charset="0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sz="1800">
                <a:latin typeface="Arial" charset="0"/>
              </a:rPr>
              <a:t>	Titrasi dengan V</a:t>
            </a:r>
            <a:r>
              <a:rPr lang="en-US" sz="1800" baseline="-25000">
                <a:latin typeface="Arial" charset="0"/>
              </a:rPr>
              <a:t>T1</a:t>
            </a:r>
            <a:r>
              <a:rPr lang="en-US" sz="1800">
                <a:latin typeface="Arial" charset="0"/>
              </a:rPr>
              <a:t> mL NaOH (*)</a:t>
            </a:r>
          </a:p>
          <a:p>
            <a:pPr marL="342900" indent="-342900" algn="ctr">
              <a:spcBef>
                <a:spcPct val="20000"/>
              </a:spcBef>
            </a:pPr>
            <a:endParaRPr lang="en-US" sz="1800">
              <a:latin typeface="Arial" charset="0"/>
            </a:endParaRPr>
          </a:p>
          <a:p>
            <a:pPr marL="342900" indent="-342900" algn="ctr">
              <a:spcBef>
                <a:spcPct val="2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Pipet V</a:t>
            </a:r>
            <a:r>
              <a:rPr lang="en-US" sz="1800" baseline="-25000">
                <a:latin typeface="Arial" charset="0"/>
              </a:rPr>
              <a:t>HCl</a:t>
            </a:r>
            <a:r>
              <a:rPr lang="en-US" sz="1800">
                <a:latin typeface="Arial" charset="0"/>
              </a:rPr>
              <a:t> (konsentrasi larutan HCl = C</a:t>
            </a:r>
            <a:r>
              <a:rPr lang="en-US" sz="1800" baseline="-25000">
                <a:latin typeface="Arial" charset="0"/>
              </a:rPr>
              <a:t>HCL </a:t>
            </a:r>
            <a:r>
              <a:rPr lang="en-US" sz="1800">
                <a:latin typeface="Arial" charset="0"/>
              </a:rPr>
              <a:t>mol/L)</a:t>
            </a:r>
          </a:p>
          <a:p>
            <a:pPr marL="342900" indent="-342900" algn="ctr">
              <a:spcBef>
                <a:spcPct val="20000"/>
              </a:spcBef>
              <a:buFontTx/>
              <a:buChar char="•"/>
            </a:pPr>
            <a:endParaRPr lang="en-US" sz="1800">
              <a:latin typeface="Arial" charset="0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sz="1800">
                <a:latin typeface="Arial" charset="0"/>
              </a:rPr>
              <a:t>	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1800">
                <a:latin typeface="Arial" charset="0"/>
              </a:rPr>
              <a:t>	Titrasi dengan V</a:t>
            </a:r>
            <a:r>
              <a:rPr lang="en-US" sz="1800" baseline="-25000">
                <a:latin typeface="Arial" charset="0"/>
              </a:rPr>
              <a:t>T2</a:t>
            </a:r>
            <a:r>
              <a:rPr lang="en-US" sz="1800">
                <a:latin typeface="Arial" charset="0"/>
              </a:rPr>
              <a:t> mL NaOH (*)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3810000" y="5486400"/>
            <a:ext cx="2819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Arial" charset="0"/>
              </a:rPr>
              <a:t>Hasil (C</a:t>
            </a:r>
            <a:r>
              <a:rPr lang="en-US" sz="1800" baseline="-25000">
                <a:latin typeface="Arial" charset="0"/>
              </a:rPr>
              <a:t>HCl</a:t>
            </a:r>
            <a:r>
              <a:rPr lang="en-US" sz="1800">
                <a:latin typeface="Arial" charset="0"/>
              </a:rPr>
              <a:t>)</a:t>
            </a:r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 flipH="1">
            <a:off x="4381500" y="386715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4400550" y="489585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4324350" y="2133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D948C7-998A-4D5D-A29A-8423767480C0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685800" y="4572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id-ID" sz="3200" dirty="0">
              <a:solidFill>
                <a:schemeClr val="tx2"/>
              </a:solidFill>
              <a:latin typeface="Arial" charset="0"/>
            </a:endParaRPr>
          </a:p>
          <a:p>
            <a:pPr algn="ctr"/>
            <a:r>
              <a:rPr lang="en-US" sz="3200" dirty="0">
                <a:solidFill>
                  <a:schemeClr val="tx2"/>
                </a:solidFill>
                <a:latin typeface="Arial" charset="0"/>
              </a:rPr>
              <a:t>B. Formula</a:t>
            </a:r>
            <a:br>
              <a:rPr lang="en-US" sz="3200" dirty="0">
                <a:solidFill>
                  <a:schemeClr val="tx2"/>
                </a:solidFill>
                <a:latin typeface="Arial" charset="0"/>
              </a:rPr>
            </a:br>
            <a:endParaRPr lang="en-US" sz="32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685800" y="1219200"/>
            <a:ext cx="7772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000" dirty="0">
                <a:latin typeface="Arial" charset="0"/>
              </a:rPr>
              <a:t>	</a:t>
            </a:r>
            <a:r>
              <a:rPr lang="en-US" sz="2000" dirty="0" err="1">
                <a:latin typeface="Arial" charset="0"/>
              </a:rPr>
              <a:t>Pada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titik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ekuivalen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titrasi</a:t>
            </a:r>
            <a:r>
              <a:rPr lang="en-US" sz="2000" dirty="0">
                <a:latin typeface="Arial" charset="0"/>
              </a:rPr>
              <a:t>,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 sz="2000" dirty="0">
                <a:latin typeface="Arial" charset="0"/>
              </a:rPr>
              <a:t>	</a:t>
            </a:r>
            <a:r>
              <a:rPr lang="en-US" sz="2000" dirty="0">
                <a:latin typeface="Arial" charset="0"/>
                <a:sym typeface="Symbol" pitchFamily="18" charset="2"/>
              </a:rPr>
              <a:t> </a:t>
            </a:r>
            <a:r>
              <a:rPr lang="en-US" sz="2000" dirty="0" err="1">
                <a:latin typeface="Arial" charset="0"/>
                <a:sym typeface="Symbol" pitchFamily="18" charset="2"/>
              </a:rPr>
              <a:t>ekuivalen</a:t>
            </a:r>
            <a:r>
              <a:rPr lang="en-US" sz="2000" dirty="0">
                <a:latin typeface="Arial" charset="0"/>
                <a:sym typeface="Symbol" pitchFamily="18" charset="2"/>
              </a:rPr>
              <a:t> </a:t>
            </a:r>
            <a:r>
              <a:rPr lang="en-US" sz="2000" dirty="0" err="1">
                <a:latin typeface="Arial" charset="0"/>
                <a:sym typeface="Symbol" pitchFamily="18" charset="2"/>
              </a:rPr>
              <a:t>HCl</a:t>
            </a:r>
            <a:r>
              <a:rPr lang="en-US" sz="2000" dirty="0">
                <a:latin typeface="Arial" charset="0"/>
                <a:sym typeface="Symbol" pitchFamily="18" charset="2"/>
              </a:rPr>
              <a:t> =  </a:t>
            </a:r>
            <a:r>
              <a:rPr lang="en-US" sz="2000" dirty="0" err="1">
                <a:latin typeface="Arial" charset="0"/>
                <a:sym typeface="Symbol" pitchFamily="18" charset="2"/>
              </a:rPr>
              <a:t>ekuivalen</a:t>
            </a:r>
            <a:r>
              <a:rPr lang="en-US" sz="2000" dirty="0">
                <a:latin typeface="Arial" charset="0"/>
                <a:sym typeface="Symbol" pitchFamily="18" charset="2"/>
              </a:rPr>
              <a:t> </a:t>
            </a:r>
            <a:r>
              <a:rPr lang="en-US" sz="2000" dirty="0" err="1">
                <a:latin typeface="Arial" charset="0"/>
                <a:sym typeface="Symbol" pitchFamily="18" charset="2"/>
              </a:rPr>
              <a:t>NaOH</a:t>
            </a:r>
            <a:endParaRPr lang="en-US" sz="2000" dirty="0">
              <a:latin typeface="Arial" charset="0"/>
              <a:sym typeface="Symbol" pitchFamily="18" charset="2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 sz="2000" dirty="0">
                <a:latin typeface="Arial" charset="0"/>
                <a:sym typeface="Symbol" pitchFamily="18" charset="2"/>
              </a:rPr>
              <a:t>	 mol </a:t>
            </a:r>
            <a:r>
              <a:rPr lang="en-US" sz="2000" dirty="0" err="1">
                <a:latin typeface="Arial" charset="0"/>
                <a:sym typeface="Symbol" pitchFamily="18" charset="2"/>
              </a:rPr>
              <a:t>HCl</a:t>
            </a:r>
            <a:r>
              <a:rPr lang="en-US" sz="2000" dirty="0">
                <a:latin typeface="Arial" charset="0"/>
                <a:sym typeface="Symbol" pitchFamily="18" charset="2"/>
              </a:rPr>
              <a:t> =  mol </a:t>
            </a:r>
            <a:r>
              <a:rPr lang="en-US" sz="2000" dirty="0" err="1">
                <a:latin typeface="Arial" charset="0"/>
                <a:sym typeface="Symbol" pitchFamily="18" charset="2"/>
              </a:rPr>
              <a:t>NaOH</a:t>
            </a:r>
            <a:endParaRPr lang="en-US" sz="2000" dirty="0">
              <a:latin typeface="Arial" charset="0"/>
              <a:sym typeface="Symbol" pitchFamily="18" charset="2"/>
            </a:endParaRPr>
          </a:p>
          <a:p>
            <a:pPr marL="342900" indent="-342900">
              <a:lnSpc>
                <a:spcPct val="60000"/>
              </a:lnSpc>
              <a:spcBef>
                <a:spcPct val="20000"/>
              </a:spcBef>
            </a:pPr>
            <a:r>
              <a:rPr lang="en-US" sz="2000" dirty="0">
                <a:latin typeface="Arial" charset="0"/>
                <a:sym typeface="Symbol" pitchFamily="18" charset="2"/>
              </a:rPr>
              <a:t>	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000" dirty="0">
                <a:latin typeface="Arial" charset="0"/>
                <a:sym typeface="Symbol" pitchFamily="18" charset="2"/>
              </a:rPr>
              <a:t>	                               </a:t>
            </a:r>
            <a:r>
              <a:rPr lang="en-US" sz="2000" dirty="0" err="1">
                <a:latin typeface="Arial" charset="0"/>
              </a:rPr>
              <a:t>V</a:t>
            </a:r>
            <a:r>
              <a:rPr lang="en-US" sz="2000" baseline="-25000" dirty="0" err="1">
                <a:latin typeface="Arial" charset="0"/>
              </a:rPr>
              <a:t>HCl</a:t>
            </a:r>
            <a:r>
              <a:rPr lang="en-US" sz="2000" dirty="0">
                <a:latin typeface="Arial" charset="0"/>
              </a:rPr>
              <a:t> x </a:t>
            </a:r>
            <a:r>
              <a:rPr lang="en-US" sz="2000" dirty="0" err="1">
                <a:latin typeface="Arial" charset="0"/>
              </a:rPr>
              <a:t>C</a:t>
            </a:r>
            <a:r>
              <a:rPr lang="en-US" sz="2000" baseline="-25000" dirty="0" err="1">
                <a:latin typeface="Arial" charset="0"/>
              </a:rPr>
              <a:t>HCl</a:t>
            </a:r>
            <a:r>
              <a:rPr lang="en-US" sz="2000" dirty="0">
                <a:latin typeface="Arial" charset="0"/>
              </a:rPr>
              <a:t> = </a:t>
            </a:r>
            <a:r>
              <a:rPr lang="en-US" sz="2000" dirty="0" err="1">
                <a:latin typeface="Arial" charset="0"/>
              </a:rPr>
              <a:t>C</a:t>
            </a:r>
            <a:r>
              <a:rPr lang="en-US" sz="2000" baseline="-25000" dirty="0" err="1">
                <a:latin typeface="Arial" charset="0"/>
              </a:rPr>
              <a:t>NaOH</a:t>
            </a:r>
            <a:r>
              <a:rPr lang="en-US" sz="2000" dirty="0">
                <a:latin typeface="Arial" charset="0"/>
              </a:rPr>
              <a:t> x V</a:t>
            </a:r>
            <a:r>
              <a:rPr lang="en-US" sz="2000" baseline="-25000" dirty="0">
                <a:latin typeface="Arial" charset="0"/>
              </a:rPr>
              <a:t>T2</a:t>
            </a:r>
            <a:r>
              <a:rPr lang="en-US" sz="2000" dirty="0">
                <a:latin typeface="Arial" charset="0"/>
              </a:rPr>
              <a:t>                ….(1)     </a:t>
            </a:r>
            <a:endParaRPr lang="en-US" sz="2000" baseline="-25000" dirty="0">
              <a:latin typeface="Arial" charset="0"/>
            </a:endParaRPr>
          </a:p>
          <a:p>
            <a:pPr marL="342900" indent="-342900" algn="ctr">
              <a:lnSpc>
                <a:spcPct val="50000"/>
              </a:lnSpc>
              <a:spcBef>
                <a:spcPct val="20000"/>
              </a:spcBef>
            </a:pPr>
            <a:r>
              <a:rPr lang="en-US" sz="2000" dirty="0">
                <a:latin typeface="Arial" charset="0"/>
              </a:rPr>
              <a:t>	      	  	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000" dirty="0">
                <a:latin typeface="Arial" charset="0"/>
              </a:rPr>
              <a:t>	</a:t>
            </a:r>
            <a:r>
              <a:rPr lang="en-US" sz="2000" dirty="0" err="1">
                <a:latin typeface="Arial" charset="0"/>
              </a:rPr>
              <a:t>Konsentrasi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NaOH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diperoleh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dari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standardisasi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dengan</a:t>
            </a:r>
            <a:r>
              <a:rPr lang="en-US" sz="2000" dirty="0">
                <a:latin typeface="Arial" charset="0"/>
              </a:rPr>
              <a:t> KHP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 sz="2000" baseline="-25000" dirty="0">
                <a:latin typeface="Arial" charset="0"/>
              </a:rPr>
              <a:t>             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000" dirty="0">
                <a:latin typeface="Arial" charset="0"/>
              </a:rPr>
              <a:t>						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endParaRPr lang="en-US" sz="2000" baseline="-25000" dirty="0">
              <a:latin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000" baseline="-25000" dirty="0">
                <a:latin typeface="Arial" charset="0"/>
              </a:rPr>
              <a:t>	</a:t>
            </a:r>
            <a:endParaRPr lang="en-US" sz="2000" dirty="0">
              <a:latin typeface="Arial" charset="0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r>
              <a:rPr lang="en-US" sz="2000" dirty="0" err="1">
                <a:latin typeface="Arial" charset="0"/>
              </a:rPr>
              <a:t>Dengan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mensubstitusi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persamaan</a:t>
            </a:r>
            <a:r>
              <a:rPr lang="en-US" sz="2000" dirty="0">
                <a:latin typeface="Arial" charset="0"/>
              </a:rPr>
              <a:t> (2) </a:t>
            </a:r>
            <a:r>
              <a:rPr lang="en-US" sz="2000" dirty="0" err="1">
                <a:latin typeface="Arial" charset="0"/>
              </a:rPr>
              <a:t>ke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persamaan</a:t>
            </a:r>
            <a:r>
              <a:rPr lang="en-US" sz="2000" dirty="0">
                <a:latin typeface="Arial" charset="0"/>
              </a:rPr>
              <a:t> (1) </a:t>
            </a:r>
            <a:r>
              <a:rPr lang="en-US" sz="2000" dirty="0" err="1">
                <a:latin typeface="Arial" charset="0"/>
              </a:rPr>
              <a:t>diperoleh</a:t>
            </a:r>
            <a:r>
              <a:rPr lang="en-US" sz="2000" dirty="0">
                <a:latin typeface="Arial" charset="0"/>
              </a:rPr>
              <a:t>,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endParaRPr lang="en-US" sz="2000" dirty="0"/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 sz="2000" dirty="0"/>
              <a:t>		  		                               </a:t>
            </a:r>
            <a:r>
              <a:rPr lang="en-US" sz="2000" dirty="0">
                <a:latin typeface="Arial" charset="0"/>
              </a:rPr>
              <a:t>mol/L     …..(3)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 sz="2000" dirty="0">
              <a:latin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000" dirty="0">
                <a:latin typeface="Arial" charset="0"/>
              </a:rPr>
              <a:t>			</a:t>
            </a:r>
            <a:endParaRPr lang="en-US" sz="2000" baseline="-25000" dirty="0">
              <a:latin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 sz="2000" dirty="0">
              <a:latin typeface="Arial" charset="0"/>
              <a:sym typeface="Symbol" pitchFamily="18" charset="2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000" dirty="0">
                <a:latin typeface="Arial" charset="0"/>
                <a:sym typeface="Symbol" pitchFamily="18" charset="2"/>
              </a:rPr>
              <a:t>	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000" dirty="0">
                <a:latin typeface="Arial" charset="0"/>
                <a:sym typeface="Symbol" pitchFamily="18" charset="2"/>
              </a:rPr>
              <a:t>	 </a:t>
            </a:r>
          </a:p>
        </p:txBody>
      </p:sp>
      <p:sp>
        <p:nvSpPr>
          <p:cNvPr id="13414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34148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43100" y="3569225"/>
            <a:ext cx="3771900" cy="926575"/>
          </a:xfrm>
          <a:prstGeom prst="rect">
            <a:avLst/>
          </a:prstGeom>
          <a:noFill/>
        </p:spPr>
      </p:pic>
      <p:sp>
        <p:nvSpPr>
          <p:cNvPr id="134150" name="Rectangle 6"/>
          <p:cNvSpPr>
            <a:spLocks noChangeArrowheads="1"/>
          </p:cNvSpPr>
          <p:nvPr/>
        </p:nvSpPr>
        <p:spPr bwMode="auto">
          <a:xfrm>
            <a:off x="-742950" y="1533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415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34151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0" y="5105400"/>
            <a:ext cx="4343400" cy="955883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5865466" y="3714690"/>
            <a:ext cx="21468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Arial" charset="0"/>
              </a:rPr>
              <a:t> mol/L       …..(2)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D948C7-998A-4D5D-A29A-8423767480C0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685800" y="533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dirty="0">
                <a:solidFill>
                  <a:schemeClr val="tx2"/>
                </a:solidFill>
                <a:latin typeface="Arial" charset="0"/>
              </a:rPr>
              <a:t>Data </a:t>
            </a:r>
            <a:r>
              <a:rPr lang="en-US" sz="3200" dirty="0" err="1">
                <a:solidFill>
                  <a:schemeClr val="tx2"/>
                </a:solidFill>
                <a:latin typeface="Arial" charset="0"/>
              </a:rPr>
              <a:t>Percobaan</a:t>
            </a:r>
            <a:endParaRPr lang="en-US" sz="3200" dirty="0">
              <a:solidFill>
                <a:schemeClr val="tx2"/>
              </a:solidFill>
              <a:latin typeface="Arial" charset="0"/>
            </a:endParaRPr>
          </a:p>
        </p:txBody>
      </p:sp>
      <p:graphicFrame>
        <p:nvGraphicFramePr>
          <p:cNvPr id="86019" name="Group 3"/>
          <p:cNvGraphicFramePr>
            <a:graphicFrameLocks noGrp="1"/>
          </p:cNvGraphicFramePr>
          <p:nvPr>
            <p:ph type="tbl" idx="4294967295"/>
          </p:nvPr>
        </p:nvGraphicFramePr>
        <p:xfrm>
          <a:off x="685800" y="1981200"/>
          <a:ext cx="7772400" cy="4114802"/>
        </p:xfrm>
        <a:graphic>
          <a:graphicData uri="http://schemas.openxmlformats.org/drawingml/2006/table">
            <a:tbl>
              <a:tblPr/>
              <a:tblGrid>
                <a:gridCol w="1173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2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7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92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5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SIMBOL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KETERANGAN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NILAI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SATUAN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5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KHP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Massa (berat) KHP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0,3888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gram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KHP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Kemurnian KHP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9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Vol. NaOH untuk titrasi KHP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18,64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Vol. NaOH untuk titrasi HCl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14,89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KHP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Massa molar KHP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204,2212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g/mol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9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HCl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Vol. Larutan HCl yang dititrasi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HCl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Konsentrasi larutan HCl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0,10139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mol/L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D948C7-998A-4D5D-A29A-8423767480C0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533400" y="304800"/>
            <a:ext cx="6934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dirty="0">
                <a:solidFill>
                  <a:schemeClr val="tx2"/>
                </a:solidFill>
                <a:latin typeface="Arial" charset="0"/>
              </a:rPr>
              <a:t>Model </a:t>
            </a:r>
            <a:r>
              <a:rPr lang="en-US" sz="3200" dirty="0" err="1">
                <a:solidFill>
                  <a:schemeClr val="tx2"/>
                </a:solidFill>
                <a:latin typeface="Arial" charset="0"/>
              </a:rPr>
              <a:t>Pengujian</a:t>
            </a:r>
            <a:endParaRPr lang="en-US" sz="32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457200" y="1447800"/>
            <a:ext cx="8001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dirty="0">
                <a:latin typeface="Arial" charset="0"/>
              </a:rPr>
              <a:t>	KHP, </a:t>
            </a:r>
            <a:r>
              <a:rPr lang="en-US" dirty="0" err="1">
                <a:latin typeface="Arial" charset="0"/>
              </a:rPr>
              <a:t>Kalium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Hidrogen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Phthalat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ditimbang</a:t>
            </a:r>
            <a:r>
              <a:rPr lang="en-US" dirty="0">
                <a:latin typeface="Arial" charset="0"/>
              </a:rPr>
              <a:t> (</a:t>
            </a:r>
            <a:r>
              <a:rPr lang="en-US" dirty="0" err="1">
                <a:latin typeface="Arial" charset="0"/>
              </a:rPr>
              <a:t>m</a:t>
            </a:r>
            <a:r>
              <a:rPr lang="en-US" baseline="-25000" dirty="0" err="1">
                <a:latin typeface="Arial" charset="0"/>
              </a:rPr>
              <a:t>KHP</a:t>
            </a:r>
            <a:r>
              <a:rPr lang="en-US" dirty="0">
                <a:latin typeface="Arial" charset="0"/>
              </a:rPr>
              <a:t>), </a:t>
            </a:r>
            <a:r>
              <a:rPr lang="en-US" dirty="0" err="1">
                <a:latin typeface="Arial" charset="0"/>
              </a:rPr>
              <a:t>sesudah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dikeringkan</a:t>
            </a:r>
            <a:r>
              <a:rPr lang="en-US" dirty="0">
                <a:latin typeface="Arial" charset="0"/>
              </a:rPr>
              <a:t> 120 </a:t>
            </a:r>
            <a:r>
              <a:rPr lang="en-US" baseline="30000" dirty="0" err="1">
                <a:latin typeface="Arial" charset="0"/>
              </a:rPr>
              <a:t>o</a:t>
            </a:r>
            <a:r>
              <a:rPr lang="en-US" dirty="0" err="1">
                <a:latin typeface="Arial" charset="0"/>
              </a:rPr>
              <a:t>C</a:t>
            </a:r>
            <a:r>
              <a:rPr lang="en-US" dirty="0">
                <a:latin typeface="Arial" charset="0"/>
              </a:rPr>
              <a:t>, 2 jam (</a:t>
            </a:r>
            <a:r>
              <a:rPr lang="en-US" dirty="0" err="1">
                <a:latin typeface="Arial" charset="0"/>
              </a:rPr>
              <a:t>atau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sesuai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dengan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instruksi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dari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suplier</a:t>
            </a:r>
            <a:r>
              <a:rPr lang="en-US" dirty="0">
                <a:latin typeface="Arial" charset="0"/>
              </a:rPr>
              <a:t>)</a:t>
            </a:r>
          </a:p>
          <a:p>
            <a:pPr marL="342900" indent="-342900">
              <a:spcBef>
                <a:spcPct val="20000"/>
              </a:spcBef>
            </a:pPr>
            <a:endParaRPr lang="en-US" sz="2000" dirty="0">
              <a:latin typeface="Arial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aseline="-25000" dirty="0">
                <a:latin typeface="Arial" charset="0"/>
              </a:rPr>
              <a:t>					</a:t>
            </a:r>
            <a:r>
              <a:rPr lang="en-US" dirty="0" err="1">
                <a:latin typeface="Arial" charset="0"/>
              </a:rPr>
              <a:t>Larutkan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dalam</a:t>
            </a:r>
            <a:r>
              <a:rPr lang="en-US" dirty="0">
                <a:latin typeface="Arial" charset="0"/>
              </a:rPr>
              <a:t> 50 </a:t>
            </a:r>
            <a:r>
              <a:rPr lang="en-US" dirty="0" err="1">
                <a:latin typeface="Arial" charset="0"/>
              </a:rPr>
              <a:t>mL</a:t>
            </a:r>
            <a:r>
              <a:rPr lang="en-US" dirty="0">
                <a:latin typeface="Arial" charset="0"/>
              </a:rPr>
              <a:t> air</a:t>
            </a:r>
          </a:p>
          <a:p>
            <a:pPr marL="342900" indent="-342900">
              <a:spcBef>
                <a:spcPct val="20000"/>
              </a:spcBef>
            </a:pPr>
            <a:endParaRPr lang="en-US" dirty="0">
              <a:latin typeface="Arial" charset="0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dirty="0">
                <a:latin typeface="Arial" charset="0"/>
              </a:rPr>
              <a:t>	</a:t>
            </a:r>
            <a:r>
              <a:rPr lang="en-US" dirty="0" err="1">
                <a:latin typeface="Arial" charset="0"/>
              </a:rPr>
              <a:t>Titrasi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dengan</a:t>
            </a:r>
            <a:r>
              <a:rPr lang="en-US" dirty="0">
                <a:latin typeface="Arial" charset="0"/>
              </a:rPr>
              <a:t> V</a:t>
            </a:r>
            <a:r>
              <a:rPr lang="en-US" baseline="-25000" dirty="0">
                <a:latin typeface="Arial" charset="0"/>
              </a:rPr>
              <a:t>T1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mL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NaOH</a:t>
            </a:r>
            <a:r>
              <a:rPr lang="en-US" dirty="0">
                <a:latin typeface="Arial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endParaRPr lang="en-US" dirty="0">
              <a:latin typeface="Arial" charset="0"/>
            </a:endParaRPr>
          </a:p>
          <a:p>
            <a:pPr marL="342900" indent="-342900">
              <a:spcBef>
                <a:spcPct val="20000"/>
              </a:spcBef>
            </a:pPr>
            <a:endParaRPr lang="en-US" baseline="-25000" dirty="0">
              <a:latin typeface="Arial" charset="0"/>
            </a:endParaRPr>
          </a:p>
        </p:txBody>
      </p:sp>
      <p:sp>
        <p:nvSpPr>
          <p:cNvPr id="3076" name="Line 6"/>
          <p:cNvSpPr>
            <a:spLocks noChangeShapeType="1"/>
          </p:cNvSpPr>
          <p:nvPr/>
        </p:nvSpPr>
        <p:spPr bwMode="auto">
          <a:xfrm>
            <a:off x="3962400" y="26670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7" name="Text Box 9"/>
          <p:cNvSpPr txBox="1">
            <a:spLocks noChangeArrowheads="1"/>
          </p:cNvSpPr>
          <p:nvPr/>
        </p:nvSpPr>
        <p:spPr bwMode="auto">
          <a:xfrm>
            <a:off x="3352800" y="52578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Hasil (C</a:t>
            </a:r>
            <a:r>
              <a:rPr lang="en-US" baseline="-25000">
                <a:latin typeface="Arial" charset="0"/>
              </a:rPr>
              <a:t>NaOH</a:t>
            </a:r>
            <a:r>
              <a:rPr lang="en-US">
                <a:latin typeface="Arial" charset="0"/>
              </a:rPr>
              <a:t>)</a:t>
            </a:r>
          </a:p>
        </p:txBody>
      </p:sp>
      <p:sp>
        <p:nvSpPr>
          <p:cNvPr id="3078" name="Line 10"/>
          <p:cNvSpPr>
            <a:spLocks noChangeShapeType="1"/>
          </p:cNvSpPr>
          <p:nvPr/>
        </p:nvSpPr>
        <p:spPr bwMode="auto">
          <a:xfrm>
            <a:off x="3962400" y="43434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D948C7-998A-4D5D-A29A-8423767480C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2"/>
          <p:cNvSpPr>
            <a:spLocks noChangeArrowheads="1"/>
          </p:cNvSpPr>
          <p:nvPr/>
        </p:nvSpPr>
        <p:spPr bwMode="auto">
          <a:xfrm>
            <a:off x="514350" y="114300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dirty="0">
                <a:latin typeface="Arial" charset="0"/>
              </a:rPr>
              <a:t>Diagram F</a:t>
            </a:r>
            <a:r>
              <a:rPr lang="en-US" sz="3200" dirty="0">
                <a:solidFill>
                  <a:schemeClr val="tx2"/>
                </a:solidFill>
                <a:latin typeface="Arial" charset="0"/>
              </a:rPr>
              <a:t>ish-Bone</a:t>
            </a:r>
          </a:p>
        </p:txBody>
      </p:sp>
      <p:sp>
        <p:nvSpPr>
          <p:cNvPr id="69" name="Text Box 3"/>
          <p:cNvSpPr txBox="1">
            <a:spLocks noChangeArrowheads="1"/>
          </p:cNvSpPr>
          <p:nvPr/>
        </p:nvSpPr>
        <p:spPr bwMode="auto">
          <a:xfrm>
            <a:off x="7848600" y="3584575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C</a:t>
            </a:r>
            <a:r>
              <a:rPr lang="en-US" b="1" baseline="-25000">
                <a:latin typeface="Arial" charset="0"/>
              </a:rPr>
              <a:t>HCl</a:t>
            </a:r>
          </a:p>
        </p:txBody>
      </p:sp>
      <p:sp>
        <p:nvSpPr>
          <p:cNvPr id="70" name="Text Box 4"/>
          <p:cNvSpPr txBox="1">
            <a:spLocks noChangeArrowheads="1"/>
          </p:cNvSpPr>
          <p:nvPr/>
        </p:nvSpPr>
        <p:spPr bwMode="auto">
          <a:xfrm>
            <a:off x="1809750" y="6384925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/>
          </a:p>
        </p:txBody>
      </p:sp>
      <p:sp>
        <p:nvSpPr>
          <p:cNvPr id="71" name="Line 5"/>
          <p:cNvSpPr>
            <a:spLocks noChangeShapeType="1"/>
          </p:cNvSpPr>
          <p:nvPr/>
        </p:nvSpPr>
        <p:spPr bwMode="auto">
          <a:xfrm>
            <a:off x="266700" y="3794125"/>
            <a:ext cx="7581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" name="Line 6"/>
          <p:cNvSpPr>
            <a:spLocks noChangeShapeType="1"/>
          </p:cNvSpPr>
          <p:nvPr/>
        </p:nvSpPr>
        <p:spPr bwMode="auto">
          <a:xfrm>
            <a:off x="1762125" y="4546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73" name="Group 7"/>
          <p:cNvGrpSpPr>
            <a:grpSpLocks/>
          </p:cNvGrpSpPr>
          <p:nvPr/>
        </p:nvGrpSpPr>
        <p:grpSpPr bwMode="auto">
          <a:xfrm>
            <a:off x="4486275" y="3794125"/>
            <a:ext cx="1428750" cy="2495550"/>
            <a:chOff x="2184" y="2208"/>
            <a:chExt cx="900" cy="1572"/>
          </a:xfrm>
        </p:grpSpPr>
        <p:sp>
          <p:nvSpPr>
            <p:cNvPr id="74" name="Text Box 8"/>
            <p:cNvSpPr txBox="1">
              <a:spLocks noChangeArrowheads="1"/>
            </p:cNvSpPr>
            <p:nvPr/>
          </p:nvSpPr>
          <p:spPr bwMode="auto">
            <a:xfrm>
              <a:off x="2184" y="3492"/>
              <a:ext cx="6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charset="0"/>
                </a:rPr>
                <a:t>M</a:t>
              </a:r>
              <a:r>
                <a:rPr lang="en-US" baseline="-25000">
                  <a:latin typeface="Arial" charset="0"/>
                </a:rPr>
                <a:t>KHP</a:t>
              </a:r>
            </a:p>
          </p:txBody>
        </p:sp>
        <p:sp>
          <p:nvSpPr>
            <p:cNvPr id="75" name="Line 9"/>
            <p:cNvSpPr>
              <a:spLocks noChangeShapeType="1"/>
            </p:cNvSpPr>
            <p:nvPr/>
          </p:nvSpPr>
          <p:spPr bwMode="auto">
            <a:xfrm flipV="1">
              <a:off x="2376" y="2208"/>
              <a:ext cx="708" cy="12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6" name="Line 11"/>
          <p:cNvSpPr>
            <a:spLocks noChangeShapeType="1"/>
          </p:cNvSpPr>
          <p:nvPr/>
        </p:nvSpPr>
        <p:spPr bwMode="auto">
          <a:xfrm flipV="1">
            <a:off x="3733800" y="3794125"/>
            <a:ext cx="112395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7" name="Line 19"/>
          <p:cNvSpPr>
            <a:spLocks noChangeShapeType="1"/>
          </p:cNvSpPr>
          <p:nvPr/>
        </p:nvSpPr>
        <p:spPr bwMode="auto">
          <a:xfrm>
            <a:off x="438150" y="1812925"/>
            <a:ext cx="9144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8" name="Text Box 20"/>
          <p:cNvSpPr txBox="1">
            <a:spLocks noChangeArrowheads="1"/>
          </p:cNvSpPr>
          <p:nvPr/>
        </p:nvSpPr>
        <p:spPr bwMode="auto">
          <a:xfrm>
            <a:off x="133350" y="1336675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P</a:t>
            </a:r>
            <a:r>
              <a:rPr lang="en-US" baseline="-25000">
                <a:latin typeface="Arial" charset="0"/>
              </a:rPr>
              <a:t>KHP</a:t>
            </a:r>
          </a:p>
        </p:txBody>
      </p:sp>
      <p:sp>
        <p:nvSpPr>
          <p:cNvPr id="79" name="Line 21"/>
          <p:cNvSpPr>
            <a:spLocks noChangeShapeType="1"/>
          </p:cNvSpPr>
          <p:nvPr/>
        </p:nvSpPr>
        <p:spPr bwMode="auto">
          <a:xfrm>
            <a:off x="3009900" y="1812925"/>
            <a:ext cx="9144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0" name="Text Box 22"/>
          <p:cNvSpPr txBox="1">
            <a:spLocks noChangeArrowheads="1"/>
          </p:cNvSpPr>
          <p:nvPr/>
        </p:nvSpPr>
        <p:spPr bwMode="auto">
          <a:xfrm>
            <a:off x="4657725" y="3175000"/>
            <a:ext cx="251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m</a:t>
            </a:r>
            <a:r>
              <a:rPr lang="en-US" sz="1200">
                <a:latin typeface="Arial" charset="0"/>
              </a:rPr>
              <a:t>wadah+KHP</a:t>
            </a:r>
          </a:p>
        </p:txBody>
      </p:sp>
      <p:sp>
        <p:nvSpPr>
          <p:cNvPr id="81" name="Line 23"/>
          <p:cNvSpPr>
            <a:spLocks noChangeShapeType="1"/>
          </p:cNvSpPr>
          <p:nvPr/>
        </p:nvSpPr>
        <p:spPr bwMode="auto">
          <a:xfrm>
            <a:off x="3752850" y="3413125"/>
            <a:ext cx="971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" name="Text Box 24"/>
          <p:cNvSpPr txBox="1">
            <a:spLocks noChangeArrowheads="1"/>
          </p:cNvSpPr>
          <p:nvPr/>
        </p:nvSpPr>
        <p:spPr bwMode="auto">
          <a:xfrm>
            <a:off x="2724150" y="1298575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m</a:t>
            </a:r>
            <a:r>
              <a:rPr lang="en-US" baseline="-25000">
                <a:latin typeface="Arial" charset="0"/>
              </a:rPr>
              <a:t>KHP</a:t>
            </a:r>
          </a:p>
        </p:txBody>
      </p:sp>
      <p:sp>
        <p:nvSpPr>
          <p:cNvPr id="83" name="Text Box 25"/>
          <p:cNvSpPr txBox="1">
            <a:spLocks noChangeArrowheads="1"/>
          </p:cNvSpPr>
          <p:nvPr/>
        </p:nvSpPr>
        <p:spPr bwMode="auto">
          <a:xfrm>
            <a:off x="1438275" y="3165475"/>
            <a:ext cx="251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m</a:t>
            </a:r>
            <a:r>
              <a:rPr lang="en-US" sz="1200">
                <a:latin typeface="Arial" charset="0"/>
              </a:rPr>
              <a:t>wadah kosong</a:t>
            </a:r>
          </a:p>
        </p:txBody>
      </p:sp>
      <p:sp>
        <p:nvSpPr>
          <p:cNvPr id="84" name="Line 26"/>
          <p:cNvSpPr>
            <a:spLocks noChangeShapeType="1"/>
          </p:cNvSpPr>
          <p:nvPr/>
        </p:nvSpPr>
        <p:spPr bwMode="auto">
          <a:xfrm>
            <a:off x="2238375" y="2193925"/>
            <a:ext cx="6096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5" name="Text Box 27"/>
          <p:cNvSpPr txBox="1">
            <a:spLocks noChangeArrowheads="1"/>
          </p:cNvSpPr>
          <p:nvPr/>
        </p:nvSpPr>
        <p:spPr bwMode="auto">
          <a:xfrm>
            <a:off x="1295400" y="1927225"/>
            <a:ext cx="1819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</a:rPr>
              <a:t>Kalibrasi Neraca</a:t>
            </a:r>
          </a:p>
        </p:txBody>
      </p:sp>
      <p:sp>
        <p:nvSpPr>
          <p:cNvPr id="86" name="Line 28"/>
          <p:cNvSpPr>
            <a:spLocks noChangeShapeType="1"/>
          </p:cNvSpPr>
          <p:nvPr/>
        </p:nvSpPr>
        <p:spPr bwMode="auto">
          <a:xfrm flipH="1">
            <a:off x="4619625" y="2193925"/>
            <a:ext cx="4953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7" name="Text Box 29"/>
          <p:cNvSpPr txBox="1">
            <a:spLocks noChangeArrowheads="1"/>
          </p:cNvSpPr>
          <p:nvPr/>
        </p:nvSpPr>
        <p:spPr bwMode="auto">
          <a:xfrm>
            <a:off x="4276725" y="1927225"/>
            <a:ext cx="1819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Arial" charset="0"/>
              </a:rPr>
              <a:t>Kalibrasi Neraca</a:t>
            </a:r>
          </a:p>
        </p:txBody>
      </p:sp>
      <p:sp>
        <p:nvSpPr>
          <p:cNvPr id="88" name="Line 30"/>
          <p:cNvSpPr>
            <a:spLocks noChangeShapeType="1"/>
          </p:cNvSpPr>
          <p:nvPr/>
        </p:nvSpPr>
        <p:spPr bwMode="auto">
          <a:xfrm>
            <a:off x="2752725" y="3413125"/>
            <a:ext cx="971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9" name="Line 31"/>
          <p:cNvSpPr>
            <a:spLocks noChangeShapeType="1"/>
          </p:cNvSpPr>
          <p:nvPr/>
        </p:nvSpPr>
        <p:spPr bwMode="auto">
          <a:xfrm flipV="1">
            <a:off x="5659438" y="3794125"/>
            <a:ext cx="10668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0" name="Text Box 37"/>
          <p:cNvSpPr txBox="1">
            <a:spLocks noChangeArrowheads="1"/>
          </p:cNvSpPr>
          <p:nvPr/>
        </p:nvSpPr>
        <p:spPr bwMode="auto">
          <a:xfrm>
            <a:off x="1190625" y="586105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V</a:t>
            </a:r>
            <a:r>
              <a:rPr lang="en-US" baseline="-25000">
                <a:latin typeface="Arial" charset="0"/>
              </a:rPr>
              <a:t>T1</a:t>
            </a:r>
          </a:p>
        </p:txBody>
      </p:sp>
      <p:sp>
        <p:nvSpPr>
          <p:cNvPr id="91" name="Line 38"/>
          <p:cNvSpPr>
            <a:spLocks noChangeShapeType="1"/>
          </p:cNvSpPr>
          <p:nvPr/>
        </p:nvSpPr>
        <p:spPr bwMode="auto">
          <a:xfrm flipV="1">
            <a:off x="1533525" y="3794125"/>
            <a:ext cx="112395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" name="Rectangle 39"/>
          <p:cNvSpPr>
            <a:spLocks noChangeArrowheads="1"/>
          </p:cNvSpPr>
          <p:nvPr/>
        </p:nvSpPr>
        <p:spPr bwMode="auto">
          <a:xfrm>
            <a:off x="523875" y="3971925"/>
            <a:ext cx="15033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Arial" charset="0"/>
              </a:rPr>
              <a:t>Kalibrasi Buret</a:t>
            </a:r>
          </a:p>
        </p:txBody>
      </p:sp>
      <p:sp>
        <p:nvSpPr>
          <p:cNvPr id="93" name="Text Box 40"/>
          <p:cNvSpPr txBox="1">
            <a:spLocks noChangeArrowheads="1"/>
          </p:cNvSpPr>
          <p:nvPr/>
        </p:nvSpPr>
        <p:spPr bwMode="auto">
          <a:xfrm>
            <a:off x="581025" y="4346575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Arial" charset="0"/>
              </a:rPr>
              <a:t>Temperatur</a:t>
            </a:r>
          </a:p>
        </p:txBody>
      </p:sp>
      <p:sp>
        <p:nvSpPr>
          <p:cNvPr id="94" name="Text Box 41"/>
          <p:cNvSpPr txBox="1">
            <a:spLocks noChangeArrowheads="1"/>
          </p:cNvSpPr>
          <p:nvPr/>
        </p:nvSpPr>
        <p:spPr bwMode="auto">
          <a:xfrm>
            <a:off x="114300" y="5070475"/>
            <a:ext cx="1447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Arial" charset="0"/>
              </a:rPr>
              <a:t>Titik Akhir</a:t>
            </a:r>
          </a:p>
        </p:txBody>
      </p:sp>
      <p:sp>
        <p:nvSpPr>
          <p:cNvPr id="95" name="Line 42"/>
          <p:cNvSpPr>
            <a:spLocks noChangeShapeType="1"/>
          </p:cNvSpPr>
          <p:nvPr/>
        </p:nvSpPr>
        <p:spPr bwMode="auto">
          <a:xfrm flipH="1">
            <a:off x="1466850" y="5241925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6" name="Text Box 43"/>
          <p:cNvSpPr txBox="1">
            <a:spLocks noChangeArrowheads="1"/>
          </p:cNvSpPr>
          <p:nvPr/>
        </p:nvSpPr>
        <p:spPr bwMode="auto">
          <a:xfrm>
            <a:off x="1219200" y="5480050"/>
            <a:ext cx="838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latin typeface="Arial" charset="0"/>
              </a:rPr>
              <a:t>Bias</a:t>
            </a:r>
          </a:p>
        </p:txBody>
      </p:sp>
      <p:sp>
        <p:nvSpPr>
          <p:cNvPr id="97" name="Line 44"/>
          <p:cNvSpPr>
            <a:spLocks noChangeShapeType="1"/>
          </p:cNvSpPr>
          <p:nvPr/>
        </p:nvSpPr>
        <p:spPr bwMode="auto">
          <a:xfrm>
            <a:off x="1133475" y="5251450"/>
            <a:ext cx="733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8" name="Line 45"/>
          <p:cNvSpPr>
            <a:spLocks noChangeShapeType="1"/>
          </p:cNvSpPr>
          <p:nvPr/>
        </p:nvSpPr>
        <p:spPr bwMode="auto">
          <a:xfrm>
            <a:off x="1990725" y="417512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9" name="Line 47"/>
          <p:cNvSpPr>
            <a:spLocks noChangeShapeType="1"/>
          </p:cNvSpPr>
          <p:nvPr/>
        </p:nvSpPr>
        <p:spPr bwMode="auto">
          <a:xfrm>
            <a:off x="5791200" y="1793875"/>
            <a:ext cx="9144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6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0" y="6527632"/>
            <a:ext cx="1981200" cy="365760"/>
          </a:xfrm>
        </p:spPr>
        <p:txBody>
          <a:bodyPr/>
          <a:lstStyle/>
          <a:p>
            <a:pPr>
              <a:defRPr/>
            </a:pPr>
            <a:r>
              <a:rPr lang="en-US" dirty="0"/>
              <a:t>31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304801"/>
            <a:ext cx="7772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err="1">
                <a:latin typeface="Arial" pitchFamily="34" charset="0"/>
                <a:cs typeface="Arial" pitchFamily="34" charset="0"/>
              </a:rPr>
              <a:t>Estimasi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ketidakpastian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baku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   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setiap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komponen</a:t>
            </a:r>
            <a:endParaRPr lang="en-US" sz="32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1905000"/>
            <a:ext cx="7772400" cy="3352800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33400" y="1905000"/>
            <a:ext cx="8229600" cy="4572000"/>
          </a:xfrm>
          <a:prstGeom prst="rect">
            <a:avLst/>
          </a:prstGeom>
        </p:spPr>
        <p:txBody>
          <a:bodyPr/>
          <a:lstStyle/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dirty="0" err="1">
                <a:latin typeface="Arial" charset="0"/>
              </a:rPr>
              <a:t>K</a:t>
            </a:r>
            <a:r>
              <a:rPr lang="en-US" dirty="0" err="1">
                <a:solidFill>
                  <a:schemeClr val="tx2"/>
                </a:solidFill>
                <a:latin typeface="Arial" charset="0"/>
              </a:rPr>
              <a:t>etidakpastian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charset="0"/>
              </a:rPr>
              <a:t>baku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charset="0"/>
              </a:rPr>
              <a:t>asal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charset="0"/>
              </a:rPr>
              <a:t>penimbangan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 KHP (</a:t>
            </a:r>
            <a:r>
              <a:rPr lang="en-US" dirty="0" err="1">
                <a:solidFill>
                  <a:schemeClr val="tx2"/>
                </a:solidFill>
                <a:latin typeface="Arial" charset="0"/>
              </a:rPr>
              <a:t>m</a:t>
            </a:r>
            <a:r>
              <a:rPr lang="en-US" baseline="-25000" dirty="0" err="1">
                <a:solidFill>
                  <a:schemeClr val="tx2"/>
                </a:solidFill>
                <a:latin typeface="Arial" charset="0"/>
              </a:rPr>
              <a:t>KHP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)</a:t>
            </a: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dirty="0" err="1">
                <a:latin typeface="Arial" charset="0"/>
              </a:rPr>
              <a:t>K</a:t>
            </a:r>
            <a:r>
              <a:rPr lang="en-US" dirty="0" err="1">
                <a:solidFill>
                  <a:schemeClr val="tx2"/>
                </a:solidFill>
                <a:latin typeface="Arial" charset="0"/>
              </a:rPr>
              <a:t>etidakpastian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charset="0"/>
              </a:rPr>
              <a:t>baku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charset="0"/>
              </a:rPr>
              <a:t>asal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kemurnian</a:t>
            </a:r>
            <a:r>
              <a:rPr lang="en-US" dirty="0">
                <a:latin typeface="Arial" charset="0"/>
              </a:rPr>
              <a:t> KHP (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P</a:t>
            </a:r>
            <a:r>
              <a:rPr lang="en-US" baseline="-25000" dirty="0">
                <a:solidFill>
                  <a:schemeClr val="tx2"/>
                </a:solidFill>
                <a:latin typeface="Arial" charset="0"/>
              </a:rPr>
              <a:t>KHP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)</a:t>
            </a: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dirty="0" err="1">
                <a:latin typeface="Arial" charset="0"/>
              </a:rPr>
              <a:t>K</a:t>
            </a:r>
            <a:r>
              <a:rPr lang="en-US" dirty="0" err="1">
                <a:solidFill>
                  <a:schemeClr val="tx2"/>
                </a:solidFill>
                <a:latin typeface="Arial" charset="0"/>
              </a:rPr>
              <a:t>etidakpastian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charset="0"/>
              </a:rPr>
              <a:t>baku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charset="0"/>
              </a:rPr>
              <a:t>asal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dirty="0">
                <a:latin typeface="Arial" charset="0"/>
              </a:rPr>
              <a:t>volume </a:t>
            </a:r>
            <a:r>
              <a:rPr lang="en-US" dirty="0" err="1">
                <a:latin typeface="Arial" charset="0"/>
              </a:rPr>
              <a:t>titran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pada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standardisasi</a:t>
            </a:r>
            <a:r>
              <a:rPr lang="en-US" dirty="0">
                <a:latin typeface="Arial" charset="0"/>
              </a:rPr>
              <a:t> (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V</a:t>
            </a:r>
            <a:r>
              <a:rPr lang="en-US" baseline="-25000" dirty="0">
                <a:solidFill>
                  <a:schemeClr val="tx2"/>
                </a:solidFill>
                <a:latin typeface="Arial" charset="0"/>
              </a:rPr>
              <a:t>T1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)</a:t>
            </a:r>
            <a:endParaRPr lang="en-US" baseline="-25000" dirty="0">
              <a:solidFill>
                <a:schemeClr val="tx2"/>
              </a:solidFill>
              <a:latin typeface="Arial" charset="0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dirty="0" err="1">
                <a:latin typeface="Arial" charset="0"/>
              </a:rPr>
              <a:t>K</a:t>
            </a:r>
            <a:r>
              <a:rPr lang="en-US" dirty="0" err="1">
                <a:solidFill>
                  <a:schemeClr val="tx2"/>
                </a:solidFill>
                <a:latin typeface="Arial" charset="0"/>
              </a:rPr>
              <a:t>etidakpastian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charset="0"/>
              </a:rPr>
              <a:t>baku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charset="0"/>
              </a:rPr>
              <a:t>asal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berat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molekul</a:t>
            </a:r>
            <a:r>
              <a:rPr lang="en-US" dirty="0">
                <a:latin typeface="Arial" charset="0"/>
              </a:rPr>
              <a:t> KHP (M</a:t>
            </a:r>
            <a:r>
              <a:rPr lang="en-US" baseline="-25000" dirty="0">
                <a:latin typeface="Arial" charset="0"/>
              </a:rPr>
              <a:t>KHP</a:t>
            </a:r>
            <a:r>
              <a:rPr lang="en-US" dirty="0">
                <a:latin typeface="Arial" charset="0"/>
              </a:rPr>
              <a:t>)</a:t>
            </a:r>
            <a:endParaRPr lang="en-US" baseline="-25000" dirty="0">
              <a:solidFill>
                <a:schemeClr val="tx2"/>
              </a:solidFill>
              <a:latin typeface="Arial" charset="0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dirty="0" err="1">
                <a:solidFill>
                  <a:schemeClr val="tx2"/>
                </a:solidFill>
                <a:latin typeface="Arial" charset="0"/>
              </a:rPr>
              <a:t>Ketidakpastian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charset="0"/>
              </a:rPr>
              <a:t>baku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charset="0"/>
              </a:rPr>
              <a:t>asal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charset="0"/>
              </a:rPr>
              <a:t>repeatibiltas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charset="0"/>
              </a:rPr>
              <a:t>metode</a:t>
            </a:r>
            <a:endParaRPr lang="en-US" dirty="0">
              <a:solidFill>
                <a:schemeClr val="tx2"/>
              </a:solidFill>
              <a:latin typeface="Arial" charset="0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dirty="0" err="1">
                <a:solidFill>
                  <a:schemeClr val="tx2"/>
                </a:solidFill>
                <a:latin typeface="Arial" charset="0"/>
              </a:rPr>
              <a:t>Ketidakpastian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charset="0"/>
              </a:rPr>
              <a:t>baku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charset="0"/>
              </a:rPr>
              <a:t>asal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dirty="0">
                <a:latin typeface="Arial" charset="0"/>
              </a:rPr>
              <a:t>volume </a:t>
            </a:r>
            <a:r>
              <a:rPr lang="en-US" dirty="0" err="1">
                <a:latin typeface="Arial" charset="0"/>
              </a:rPr>
              <a:t>titran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pada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titrasi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larutan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contoh</a:t>
            </a:r>
            <a:r>
              <a:rPr lang="en-US" dirty="0">
                <a:latin typeface="Arial" charset="0"/>
              </a:rPr>
              <a:t> (V</a:t>
            </a:r>
            <a:r>
              <a:rPr lang="en-US" baseline="-25000" dirty="0">
                <a:latin typeface="Arial" charset="0"/>
              </a:rPr>
              <a:t>T2</a:t>
            </a:r>
            <a:r>
              <a:rPr lang="en-US" dirty="0">
                <a:latin typeface="Arial" charset="0"/>
              </a:rPr>
              <a:t>)</a:t>
            </a:r>
            <a:endParaRPr lang="en-US" baseline="-25000" dirty="0">
              <a:solidFill>
                <a:schemeClr val="tx2"/>
              </a:solidFill>
              <a:latin typeface="Arial" charset="0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dirty="0" err="1">
                <a:solidFill>
                  <a:schemeClr val="tx2"/>
                </a:solidFill>
                <a:latin typeface="Arial" charset="0"/>
              </a:rPr>
              <a:t>Ketidakpastian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charset="0"/>
              </a:rPr>
              <a:t>baku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charset="0"/>
              </a:rPr>
              <a:t>asal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 volume </a:t>
            </a:r>
            <a:r>
              <a:rPr lang="en-US" dirty="0" err="1">
                <a:solidFill>
                  <a:schemeClr val="tx2"/>
                </a:solidFill>
                <a:latin typeface="Arial" charset="0"/>
              </a:rPr>
              <a:t>larutan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charset="0"/>
              </a:rPr>
              <a:t>contoh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 yang </a:t>
            </a:r>
            <a:r>
              <a:rPr lang="en-US" dirty="0" err="1">
                <a:solidFill>
                  <a:schemeClr val="tx2"/>
                </a:solidFill>
                <a:latin typeface="Arial" charset="0"/>
              </a:rPr>
              <a:t>dititrasi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 (</a:t>
            </a:r>
            <a:r>
              <a:rPr lang="en-US" dirty="0" err="1">
                <a:solidFill>
                  <a:schemeClr val="tx2"/>
                </a:solidFill>
                <a:latin typeface="Arial" charset="0"/>
              </a:rPr>
              <a:t>V</a:t>
            </a:r>
            <a:r>
              <a:rPr lang="en-US" baseline="-25000" dirty="0" err="1">
                <a:solidFill>
                  <a:schemeClr val="tx2"/>
                </a:solidFill>
                <a:latin typeface="Arial" charset="0"/>
              </a:rPr>
              <a:t>HCl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)</a:t>
            </a:r>
            <a:r>
              <a:rPr lang="en-US" baseline="-25000" dirty="0">
                <a:solidFill>
                  <a:schemeClr val="tx2"/>
                </a:solidFill>
                <a:latin typeface="Arial" charset="0"/>
              </a:rPr>
              <a:t> </a:t>
            </a:r>
            <a:endParaRPr lang="en-US" baseline="300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D948C7-998A-4D5D-A29A-8423767480C0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229600" cy="990600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 err="1">
                <a:latin typeface="Arial" charset="0"/>
              </a:rPr>
              <a:t>Ketidakpastian</a:t>
            </a:r>
            <a:r>
              <a:rPr lang="en-US" dirty="0">
                <a:latin typeface="Arial" charset="0"/>
              </a:rPr>
              <a:t> Baku </a:t>
            </a:r>
            <a:r>
              <a:rPr lang="en-US" dirty="0" err="1">
                <a:latin typeface="Arial" charset="0"/>
              </a:rPr>
              <a:t>Asal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m</a:t>
            </a:r>
            <a:r>
              <a:rPr lang="en-US" baseline="-25000" dirty="0" err="1">
                <a:latin typeface="Arial" charset="0"/>
              </a:rPr>
              <a:t>KHP</a:t>
            </a:r>
            <a:r>
              <a:rPr lang="en-US" dirty="0">
                <a:latin typeface="Arial" charset="0"/>
              </a:rPr>
              <a:t>, P</a:t>
            </a:r>
            <a:r>
              <a:rPr lang="en-US" baseline="-25000" dirty="0">
                <a:latin typeface="Arial" charset="0"/>
              </a:rPr>
              <a:t>KHP</a:t>
            </a:r>
            <a:r>
              <a:rPr lang="en-US" dirty="0">
                <a:latin typeface="Arial" charset="0"/>
              </a:rPr>
              <a:t>, V</a:t>
            </a:r>
            <a:r>
              <a:rPr lang="en-US" baseline="-25000" dirty="0">
                <a:latin typeface="Arial" charset="0"/>
              </a:rPr>
              <a:t>T1</a:t>
            </a:r>
            <a:r>
              <a:rPr lang="en-US" dirty="0">
                <a:latin typeface="Arial" charset="0"/>
              </a:rPr>
              <a:t>, </a:t>
            </a:r>
            <a:r>
              <a:rPr lang="en-US" dirty="0" err="1">
                <a:latin typeface="Arial" charset="0"/>
              </a:rPr>
              <a:t>dan</a:t>
            </a:r>
            <a:r>
              <a:rPr lang="en-US" dirty="0">
                <a:latin typeface="Arial" charset="0"/>
              </a:rPr>
              <a:t> M</a:t>
            </a:r>
            <a:r>
              <a:rPr lang="en-US" baseline="-25000" dirty="0">
                <a:latin typeface="Arial" charset="0"/>
              </a:rPr>
              <a:t>KHP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828800"/>
            <a:ext cx="7772400" cy="3810000"/>
          </a:xfrm>
        </p:spPr>
        <p:txBody>
          <a:bodyPr/>
          <a:lstStyle/>
          <a:p>
            <a:pPr algn="just" eaLnBrk="1" hangingPunct="1"/>
            <a:r>
              <a:rPr lang="en-US" sz="2800" dirty="0" err="1">
                <a:latin typeface="Arial" charset="0"/>
              </a:rPr>
              <a:t>Ketidakpastian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asal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m</a:t>
            </a:r>
            <a:r>
              <a:rPr lang="en-US" sz="2800" baseline="-25000" dirty="0" err="1">
                <a:latin typeface="Arial" charset="0"/>
              </a:rPr>
              <a:t>KHP</a:t>
            </a:r>
            <a:r>
              <a:rPr lang="en-US" sz="2800" dirty="0">
                <a:latin typeface="Arial" charset="0"/>
              </a:rPr>
              <a:t>, P</a:t>
            </a:r>
            <a:r>
              <a:rPr lang="en-US" sz="2800" baseline="-25000" dirty="0">
                <a:latin typeface="Arial" charset="0"/>
              </a:rPr>
              <a:t>KHP</a:t>
            </a:r>
            <a:r>
              <a:rPr lang="en-US" sz="2800" dirty="0">
                <a:latin typeface="Arial" charset="0"/>
              </a:rPr>
              <a:t>, V</a:t>
            </a:r>
            <a:r>
              <a:rPr lang="en-US" sz="2800" baseline="-25000" dirty="0">
                <a:latin typeface="Arial" charset="0"/>
              </a:rPr>
              <a:t>T1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dan</a:t>
            </a:r>
            <a:r>
              <a:rPr lang="en-US" sz="2800" dirty="0">
                <a:latin typeface="Arial" charset="0"/>
              </a:rPr>
              <a:t> M</a:t>
            </a:r>
            <a:r>
              <a:rPr lang="en-US" sz="2800" baseline="-25000" dirty="0">
                <a:latin typeface="Arial" charset="0"/>
              </a:rPr>
              <a:t>KHP </a:t>
            </a:r>
            <a:r>
              <a:rPr lang="en-US" sz="2800" dirty="0" err="1">
                <a:latin typeface="Arial" charset="0"/>
              </a:rPr>
              <a:t>sudah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dibahas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pada</a:t>
            </a:r>
            <a:r>
              <a:rPr lang="en-US" sz="2800" dirty="0">
                <a:latin typeface="Arial" charset="0"/>
              </a:rPr>
              <a:t> sub </a:t>
            </a:r>
            <a:r>
              <a:rPr lang="en-US" sz="2800" dirty="0" err="1">
                <a:latin typeface="Arial" charset="0"/>
              </a:rPr>
              <a:t>bab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sebelumnya</a:t>
            </a:r>
            <a:endParaRPr lang="en-US" sz="2800" dirty="0">
              <a:latin typeface="Arial" charset="0"/>
            </a:endParaRPr>
          </a:p>
          <a:p>
            <a:pPr algn="just" eaLnBrk="1" hangingPunct="1"/>
            <a:r>
              <a:rPr lang="en-US" sz="2800" dirty="0">
                <a:latin typeface="Arial" charset="0"/>
              </a:rPr>
              <a:t>Yang </a:t>
            </a:r>
            <a:r>
              <a:rPr lang="en-US" sz="2800" dirty="0" err="1">
                <a:latin typeface="Arial" charset="0"/>
              </a:rPr>
              <a:t>tersisa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untuk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dihitung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adalah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ketidakpastian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baku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dari</a:t>
            </a:r>
            <a:r>
              <a:rPr lang="en-US" sz="2800" dirty="0">
                <a:latin typeface="Arial" charset="0"/>
              </a:rPr>
              <a:t> V</a:t>
            </a:r>
            <a:r>
              <a:rPr lang="en-US" sz="2800" baseline="-25000" dirty="0">
                <a:latin typeface="Arial" charset="0"/>
              </a:rPr>
              <a:t>T2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V</a:t>
            </a:r>
            <a:r>
              <a:rPr lang="en-US" sz="2800" baseline="-25000" dirty="0" err="1">
                <a:latin typeface="Arial" charset="0"/>
              </a:rPr>
              <a:t>HCl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dan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repeatibiltas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metode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titrasi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contoh</a:t>
            </a:r>
            <a:endParaRPr lang="en-US" sz="2800" dirty="0">
              <a:latin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D118-BF7A-4AF4-9282-FDAAD077C21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305800" cy="990600"/>
          </a:xfrm>
        </p:spPr>
        <p:txBody>
          <a:bodyPr>
            <a:noAutofit/>
          </a:bodyPr>
          <a:lstStyle/>
          <a:p>
            <a:r>
              <a:rPr lang="en-US" dirty="0" err="1">
                <a:latin typeface="Arial" charset="0"/>
              </a:rPr>
              <a:t>Ketidakpastian</a:t>
            </a:r>
            <a:r>
              <a:rPr lang="en-US" dirty="0">
                <a:latin typeface="Arial" charset="0"/>
              </a:rPr>
              <a:t> Baku </a:t>
            </a:r>
            <a:r>
              <a:rPr lang="en-US" dirty="0" err="1">
                <a:latin typeface="Arial" charset="0"/>
              </a:rPr>
              <a:t>Asal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Repeatibiltas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Metode</a:t>
            </a:r>
            <a:endParaRPr lang="en-US" baseline="-25000" dirty="0">
              <a:latin typeface="Arial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85800" y="18288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 dirty="0"/>
              <a:t>	</a:t>
            </a:r>
            <a:r>
              <a:rPr lang="en-US" dirty="0">
                <a:latin typeface="Arial" charset="0"/>
              </a:rPr>
              <a:t>Dari data </a:t>
            </a:r>
            <a:r>
              <a:rPr lang="en-US" dirty="0" err="1">
                <a:latin typeface="Arial" charset="0"/>
              </a:rPr>
              <a:t>validasi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metode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titrasi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larutan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HCl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dengan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NaOH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diperoleh</a:t>
            </a:r>
            <a:r>
              <a:rPr lang="en-US" dirty="0">
                <a:latin typeface="Arial" charset="0"/>
              </a:rPr>
              <a:t> data </a:t>
            </a:r>
            <a:r>
              <a:rPr lang="en-US" dirty="0" err="1">
                <a:latin typeface="Arial" charset="0"/>
              </a:rPr>
              <a:t>repeatibiltas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metode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sebesar</a:t>
            </a:r>
            <a:r>
              <a:rPr lang="en-US" dirty="0">
                <a:latin typeface="Arial" charset="0"/>
              </a:rPr>
              <a:t> 0,1% (RSD).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Arial" charset="0"/>
              </a:rPr>
              <a:t>	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Arial" charset="0"/>
              </a:rPr>
              <a:t>	</a:t>
            </a:r>
            <a:r>
              <a:rPr lang="en-US" dirty="0" err="1">
                <a:latin typeface="Arial" charset="0"/>
              </a:rPr>
              <a:t>Komponen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ini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sudah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mencakup</a:t>
            </a:r>
            <a:r>
              <a:rPr lang="en-US" dirty="0">
                <a:latin typeface="Arial" charset="0"/>
              </a:rPr>
              <a:t>:</a:t>
            </a:r>
          </a:p>
          <a:p>
            <a:pPr marL="742950" lvl="1" indent="-285750">
              <a:spcBef>
                <a:spcPct val="20000"/>
              </a:spcBef>
            </a:pPr>
            <a:endParaRPr lang="en-US" baseline="-25000" dirty="0">
              <a:latin typeface="Arial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3200" dirty="0">
                <a:latin typeface="Arial" charset="0"/>
              </a:rPr>
              <a:t>	</a:t>
            </a:r>
            <a:endParaRPr lang="en-US" sz="3200" b="1" dirty="0">
              <a:latin typeface="Arial" charset="0"/>
              <a:cs typeface="Times New Roman" pitchFamily="18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33350" y="4419600"/>
            <a:ext cx="4724400" cy="123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2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dirty="0" err="1">
                <a:latin typeface="Arial" charset="0"/>
              </a:rPr>
              <a:t>Repeatibiltas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m</a:t>
            </a:r>
            <a:r>
              <a:rPr lang="en-US" baseline="-25000" dirty="0" err="1">
                <a:latin typeface="Arial" charset="0"/>
              </a:rPr>
              <a:t>KHP</a:t>
            </a:r>
            <a:endParaRPr lang="en-US" dirty="0">
              <a:latin typeface="Arial" charset="0"/>
            </a:endParaRPr>
          </a:p>
          <a:p>
            <a:pPr lvl="2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dirty="0" err="1">
                <a:latin typeface="Arial" charset="0"/>
              </a:rPr>
              <a:t>Repeatibiltas</a:t>
            </a:r>
            <a:r>
              <a:rPr lang="en-US" dirty="0">
                <a:latin typeface="Arial" charset="0"/>
              </a:rPr>
              <a:t> V</a:t>
            </a:r>
            <a:r>
              <a:rPr lang="en-US" baseline="-25000" dirty="0">
                <a:latin typeface="Arial" charset="0"/>
              </a:rPr>
              <a:t>T1</a:t>
            </a:r>
          </a:p>
          <a:p>
            <a:pPr lvl="2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dirty="0" err="1">
                <a:latin typeface="Arial" charset="0"/>
              </a:rPr>
              <a:t>Repeatibiltas</a:t>
            </a:r>
            <a:r>
              <a:rPr lang="en-US" dirty="0">
                <a:latin typeface="Arial" charset="0"/>
              </a:rPr>
              <a:t> T. </a:t>
            </a:r>
            <a:r>
              <a:rPr lang="en-US" dirty="0" err="1">
                <a:latin typeface="Arial" charset="0"/>
              </a:rPr>
              <a:t>Akhir</a:t>
            </a:r>
            <a:r>
              <a:rPr lang="en-US" dirty="0">
                <a:latin typeface="Arial" charset="0"/>
              </a:rPr>
              <a:t> V</a:t>
            </a:r>
            <a:r>
              <a:rPr lang="en-US" baseline="-25000" dirty="0">
                <a:latin typeface="Arial" charset="0"/>
              </a:rPr>
              <a:t>T1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000500" y="4419600"/>
            <a:ext cx="4724400" cy="123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2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dirty="0" err="1">
                <a:latin typeface="Arial" charset="0"/>
              </a:rPr>
              <a:t>Repeatibiltas</a:t>
            </a:r>
            <a:r>
              <a:rPr lang="en-US" dirty="0">
                <a:latin typeface="Arial" charset="0"/>
              </a:rPr>
              <a:t> V</a:t>
            </a:r>
            <a:r>
              <a:rPr lang="en-US" baseline="-25000" dirty="0">
                <a:latin typeface="Arial" charset="0"/>
              </a:rPr>
              <a:t>T2</a:t>
            </a:r>
          </a:p>
          <a:p>
            <a:pPr lvl="2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dirty="0" err="1">
                <a:latin typeface="Arial" charset="0"/>
              </a:rPr>
              <a:t>Repeatibiltas</a:t>
            </a:r>
            <a:r>
              <a:rPr lang="en-US" dirty="0">
                <a:latin typeface="Arial" charset="0"/>
              </a:rPr>
              <a:t> T. </a:t>
            </a:r>
            <a:r>
              <a:rPr lang="en-US" dirty="0" err="1">
                <a:latin typeface="Arial" charset="0"/>
              </a:rPr>
              <a:t>Akhir</a:t>
            </a:r>
            <a:r>
              <a:rPr lang="en-US" dirty="0">
                <a:latin typeface="Arial" charset="0"/>
              </a:rPr>
              <a:t> V</a:t>
            </a:r>
            <a:r>
              <a:rPr lang="en-US" baseline="-25000" dirty="0">
                <a:latin typeface="Arial" charset="0"/>
              </a:rPr>
              <a:t>T2</a:t>
            </a:r>
          </a:p>
          <a:p>
            <a:pPr lvl="2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dirty="0" err="1">
                <a:latin typeface="Arial" charset="0"/>
              </a:rPr>
              <a:t>Repeatibiltas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V</a:t>
            </a:r>
            <a:r>
              <a:rPr lang="en-US" baseline="-25000" dirty="0" err="1">
                <a:latin typeface="Arial" charset="0"/>
              </a:rPr>
              <a:t>HCl</a:t>
            </a:r>
            <a:endParaRPr lang="en-US" baseline="-25000" dirty="0">
              <a:latin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D118-BF7A-4AF4-9282-FDAAD077C21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err="1">
                <a:latin typeface="Arial" charset="0"/>
              </a:rPr>
              <a:t>Ketidakpastian</a:t>
            </a:r>
            <a:r>
              <a:rPr lang="en-US" dirty="0">
                <a:latin typeface="Arial" charset="0"/>
              </a:rPr>
              <a:t> Baku </a:t>
            </a:r>
            <a:r>
              <a:rPr lang="en-US" dirty="0" err="1">
                <a:latin typeface="Arial" charset="0"/>
              </a:rPr>
              <a:t>Asal</a:t>
            </a:r>
            <a:r>
              <a:rPr lang="en-US" dirty="0">
                <a:latin typeface="Arial" charset="0"/>
              </a:rPr>
              <a:t> V</a:t>
            </a:r>
            <a:r>
              <a:rPr lang="en-US" baseline="-25000" dirty="0">
                <a:latin typeface="Arial" charset="0"/>
              </a:rPr>
              <a:t>T2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600" dirty="0">
                <a:latin typeface="Arial" charset="0"/>
              </a:rPr>
              <a:t>	</a:t>
            </a:r>
            <a:r>
              <a:rPr lang="en-US" sz="2800" dirty="0" err="1">
                <a:latin typeface="Arial" charset="0"/>
              </a:rPr>
              <a:t>Ketidakpastian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asal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pengukuran</a:t>
            </a:r>
            <a:r>
              <a:rPr lang="en-US" sz="2800" dirty="0">
                <a:latin typeface="Arial" charset="0"/>
              </a:rPr>
              <a:t> volume </a:t>
            </a:r>
            <a:r>
              <a:rPr lang="en-US" sz="2800" dirty="0" err="1">
                <a:latin typeface="Arial" charset="0"/>
              </a:rPr>
              <a:t>titran</a:t>
            </a:r>
            <a:r>
              <a:rPr lang="en-US" sz="2800" dirty="0">
                <a:latin typeface="Arial" charset="0"/>
              </a:rPr>
              <a:t> yang </a:t>
            </a:r>
            <a:r>
              <a:rPr lang="en-US" sz="2800" dirty="0" err="1">
                <a:latin typeface="Arial" charset="0"/>
              </a:rPr>
              <a:t>terpakai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untuk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standardisasi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ini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merupakan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gabungan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dari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tiga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komponen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ketidakpastian</a:t>
            </a:r>
            <a:r>
              <a:rPr lang="en-US" sz="2800" dirty="0">
                <a:latin typeface="Arial" charset="0"/>
              </a:rPr>
              <a:t>: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sz="2800" dirty="0">
                <a:latin typeface="Arial" charset="0"/>
              </a:rPr>
              <a:t>	</a:t>
            </a:r>
            <a:r>
              <a:rPr lang="en-US" sz="2800" dirty="0" err="1">
                <a:latin typeface="Arial" charset="0"/>
              </a:rPr>
              <a:t>kalibrasi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buret</a:t>
            </a:r>
            <a:endParaRPr lang="en-US" sz="2800" dirty="0">
              <a:latin typeface="Arial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sz="2800" dirty="0">
                <a:latin typeface="Arial" charset="0"/>
              </a:rPr>
              <a:t>	</a:t>
            </a:r>
            <a:r>
              <a:rPr lang="en-US" sz="2800" dirty="0" err="1">
                <a:latin typeface="Arial" charset="0"/>
              </a:rPr>
              <a:t>temperatur</a:t>
            </a:r>
            <a:endParaRPr lang="en-US" sz="2800" dirty="0">
              <a:latin typeface="Arial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sz="2800" dirty="0">
                <a:latin typeface="Arial" charset="0"/>
              </a:rPr>
              <a:t>  bias end-point</a:t>
            </a:r>
          </a:p>
          <a:p>
            <a:pPr marL="342900" indent="-342900">
              <a:spcBef>
                <a:spcPct val="20000"/>
              </a:spcBef>
            </a:pPr>
            <a:r>
              <a:rPr lang="en-US" sz="2800" dirty="0">
                <a:latin typeface="Arial" charset="0"/>
              </a:rPr>
              <a:t>	</a:t>
            </a:r>
            <a:endParaRPr lang="en-US" sz="3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D118-BF7A-4AF4-9282-FDAAD077C211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8229600" cy="990600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Ketidakpastian</a:t>
            </a:r>
            <a:r>
              <a:rPr lang="en-US" dirty="0">
                <a:latin typeface="Arial" charset="0"/>
              </a:rPr>
              <a:t> Baku </a:t>
            </a:r>
            <a:r>
              <a:rPr lang="en-US" dirty="0" err="1">
                <a:latin typeface="Arial" charset="0"/>
              </a:rPr>
              <a:t>Asal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Kalibrasi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Buret</a:t>
            </a:r>
            <a:endParaRPr lang="en-US" baseline="-25000" dirty="0">
              <a:latin typeface="Arial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dirty="0"/>
              <a:t>	</a:t>
            </a:r>
            <a:r>
              <a:rPr lang="en-US" sz="2800" dirty="0" err="1">
                <a:latin typeface="Arial" charset="0"/>
              </a:rPr>
              <a:t>Pabrik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pembuat</a:t>
            </a:r>
            <a:r>
              <a:rPr lang="en-US" sz="2800" dirty="0">
                <a:latin typeface="Arial" charset="0"/>
              </a:rPr>
              <a:t> auto</a:t>
            </a:r>
            <a:r>
              <a:rPr lang="id-ID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buret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mencantumkan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angka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ketidakpastian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sebesar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>
                <a:latin typeface="Arial" charset="0"/>
                <a:sym typeface="Symbol" pitchFamily="18" charset="2"/>
              </a:rPr>
              <a:t> 0,03 </a:t>
            </a:r>
            <a:r>
              <a:rPr lang="en-US" sz="2800" dirty="0" err="1">
                <a:latin typeface="Arial" charset="0"/>
                <a:sym typeface="Symbol" pitchFamily="18" charset="2"/>
              </a:rPr>
              <a:t>mL.</a:t>
            </a:r>
            <a:endParaRPr lang="en-US" sz="2800" dirty="0">
              <a:latin typeface="Arial" charset="0"/>
              <a:sym typeface="Symbol" pitchFamily="18" charset="2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800" dirty="0">
                <a:latin typeface="Arial" charset="0"/>
                <a:sym typeface="Symbol" pitchFamily="18" charset="2"/>
              </a:rPr>
              <a:t>	</a:t>
            </a:r>
          </a:p>
          <a:p>
            <a:pPr marL="342900" indent="-342900">
              <a:spcBef>
                <a:spcPct val="20000"/>
              </a:spcBef>
            </a:pPr>
            <a:r>
              <a:rPr lang="en-US" sz="2800" dirty="0">
                <a:latin typeface="Arial" charset="0"/>
                <a:sym typeface="Symbol" pitchFamily="18" charset="2"/>
              </a:rPr>
              <a:t>	</a:t>
            </a:r>
            <a:r>
              <a:rPr lang="en-US" sz="2800" dirty="0" err="1">
                <a:latin typeface="Arial" charset="0"/>
                <a:cs typeface="Times New Roman" pitchFamily="18" charset="0"/>
              </a:rPr>
              <a:t>Maka</a:t>
            </a:r>
            <a:r>
              <a:rPr lang="en-US" sz="2800" dirty="0">
                <a:latin typeface="Arial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Arial" charset="0"/>
                <a:cs typeface="Times New Roman" pitchFamily="18" charset="0"/>
              </a:rPr>
              <a:t>ketidakpastian</a:t>
            </a:r>
            <a:r>
              <a:rPr lang="en-US" sz="2800" dirty="0">
                <a:latin typeface="Arial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Arial" charset="0"/>
                <a:cs typeface="Times New Roman" pitchFamily="18" charset="0"/>
              </a:rPr>
              <a:t>baku</a:t>
            </a:r>
            <a:r>
              <a:rPr lang="en-US" sz="2800" dirty="0">
                <a:latin typeface="Arial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Arial" charset="0"/>
                <a:cs typeface="Times New Roman" pitchFamily="18" charset="0"/>
              </a:rPr>
              <a:t>asal</a:t>
            </a:r>
            <a:r>
              <a:rPr lang="en-US" sz="2800" dirty="0">
                <a:latin typeface="Arial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Arial" charset="0"/>
                <a:cs typeface="Times New Roman" pitchFamily="18" charset="0"/>
              </a:rPr>
              <a:t>kalibrasi</a:t>
            </a:r>
            <a:r>
              <a:rPr lang="en-US" sz="2800" dirty="0">
                <a:latin typeface="Arial" charset="0"/>
                <a:cs typeface="Times New Roman" pitchFamily="18" charset="0"/>
              </a:rPr>
              <a:t> burette:</a:t>
            </a:r>
            <a:endParaRPr lang="id-ID" sz="2800" dirty="0">
              <a:latin typeface="Arial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n-US" sz="2800" dirty="0">
                <a:latin typeface="Arial" charset="0"/>
                <a:cs typeface="Times New Roman" pitchFamily="18" charset="0"/>
              </a:rPr>
              <a:t> </a:t>
            </a:r>
            <a:endParaRPr lang="id-ID" sz="2800" dirty="0">
              <a:latin typeface="Arial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id-ID" sz="2800" b="1" dirty="0">
                <a:latin typeface="Arial" charset="0"/>
                <a:cs typeface="Times New Roman" pitchFamily="18" charset="0"/>
              </a:rPr>
              <a:t>          </a:t>
            </a:r>
            <a:r>
              <a:rPr lang="id-ID" sz="2800" dirty="0">
                <a:latin typeface="Arial" charset="0"/>
                <a:cs typeface="Times New Roman" pitchFamily="18" charset="0"/>
              </a:rPr>
              <a:t>u</a:t>
            </a:r>
            <a:r>
              <a:rPr lang="en-US" sz="2800" dirty="0">
                <a:latin typeface="Arial" charset="0"/>
                <a:cs typeface="Times New Roman" pitchFamily="18" charset="0"/>
              </a:rPr>
              <a:t> (</a:t>
            </a:r>
            <a:r>
              <a:rPr lang="en-US" sz="2800" dirty="0" err="1">
                <a:latin typeface="Arial" charset="0"/>
                <a:cs typeface="Times New Roman" pitchFamily="18" charset="0"/>
              </a:rPr>
              <a:t>Kalibrasi</a:t>
            </a:r>
            <a:r>
              <a:rPr lang="en-US" sz="2800" dirty="0">
                <a:latin typeface="Arial" charset="0"/>
                <a:cs typeface="Times New Roman" pitchFamily="18" charset="0"/>
              </a:rPr>
              <a:t> Burette) = </a:t>
            </a:r>
            <a:r>
              <a:rPr lang="id-ID" sz="2800" dirty="0">
                <a:latin typeface="Arial" charset="0"/>
                <a:cs typeface="Times New Roman" pitchFamily="18" charset="0"/>
              </a:rPr>
              <a:t>????</a:t>
            </a:r>
            <a:endParaRPr lang="en-US" sz="2800" dirty="0">
              <a:latin typeface="Arial" charset="0"/>
              <a:cs typeface="Times New Roman" pitchFamily="18" charset="0"/>
              <a:sym typeface="Symbol" pitchFamily="18" charset="2"/>
            </a:endParaRPr>
          </a:p>
          <a:p>
            <a:pPr eaLnBrk="1" hangingPunct="1">
              <a:buFontTx/>
              <a:buNone/>
            </a:pPr>
            <a:r>
              <a:rPr lang="en-US" sz="2800" b="1" dirty="0">
                <a:latin typeface="Arial" charset="0"/>
                <a:cs typeface="Times New Roman" pitchFamily="18" charset="0"/>
                <a:sym typeface="Symbol" pitchFamily="18" charset="2"/>
              </a:rPr>
              <a:t>				         </a:t>
            </a:r>
            <a:endParaRPr lang="en-US" sz="2800" b="1" dirty="0">
              <a:latin typeface="Arial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800" dirty="0">
              <a:latin typeface="Arial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800" dirty="0">
              <a:latin typeface="Arial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800" dirty="0">
                <a:latin typeface="Arial" charset="0"/>
                <a:cs typeface="Times New Roman" pitchFamily="18" charset="0"/>
              </a:rPr>
              <a:t>	</a:t>
            </a:r>
            <a:endParaRPr lang="en-US" sz="2800" b="1" dirty="0">
              <a:latin typeface="Arial" charset="0"/>
              <a:cs typeface="Times New Roman" pitchFamily="18" charset="0"/>
            </a:endParaRPr>
          </a:p>
        </p:txBody>
      </p:sp>
      <p:sp>
        <p:nvSpPr>
          <p:cNvPr id="1955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5587" name="Rectangle 3"/>
          <p:cNvSpPr>
            <a:spLocks noChangeArrowheads="1"/>
          </p:cNvSpPr>
          <p:nvPr/>
        </p:nvSpPr>
        <p:spPr bwMode="auto">
          <a:xfrm>
            <a:off x="-742950" y="13906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558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5590" name="Rectangle 6"/>
          <p:cNvSpPr>
            <a:spLocks noChangeArrowheads="1"/>
          </p:cNvSpPr>
          <p:nvPr/>
        </p:nvSpPr>
        <p:spPr bwMode="auto">
          <a:xfrm>
            <a:off x="-742950" y="1466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D118-BF7A-4AF4-9282-FDAAD077C211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85800" y="4572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buFont typeface="Arial" pitchFamily="34" charset="0"/>
              <a:buChar char="•"/>
            </a:pPr>
            <a:r>
              <a:rPr lang="en-US" sz="3200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Arial" charset="0"/>
              </a:rPr>
              <a:t>Ketidakpastian</a:t>
            </a:r>
            <a:r>
              <a:rPr lang="en-US" sz="3200" dirty="0">
                <a:solidFill>
                  <a:schemeClr val="tx2"/>
                </a:solidFill>
                <a:latin typeface="Arial" charset="0"/>
              </a:rPr>
              <a:t> Baku </a:t>
            </a:r>
            <a:r>
              <a:rPr lang="en-US" sz="3200" dirty="0" err="1">
                <a:solidFill>
                  <a:schemeClr val="tx2"/>
                </a:solidFill>
                <a:latin typeface="Arial" charset="0"/>
              </a:rPr>
              <a:t>Asal</a:t>
            </a:r>
            <a:r>
              <a:rPr lang="en-US" sz="3200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Arial" charset="0"/>
              </a:rPr>
              <a:t>Temperatur</a:t>
            </a:r>
            <a:endParaRPr lang="en-US" sz="32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33400" y="2209800"/>
            <a:ext cx="7772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dirty="0"/>
              <a:t>	</a:t>
            </a:r>
            <a:r>
              <a:rPr lang="en-US" dirty="0" err="1">
                <a:latin typeface="Arial" charset="0"/>
              </a:rPr>
              <a:t>Temperatur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laboratorium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bervariasi</a:t>
            </a:r>
            <a:r>
              <a:rPr lang="en-US" dirty="0">
                <a:latin typeface="Arial" charset="0"/>
              </a:rPr>
              <a:t> </a:t>
            </a:r>
            <a:r>
              <a:rPr lang="en-US" dirty="0">
                <a:latin typeface="Arial" charset="0"/>
                <a:sym typeface="Symbol" pitchFamily="18" charset="2"/>
              </a:rPr>
              <a:t> 4 </a:t>
            </a:r>
            <a:r>
              <a:rPr lang="en-US" baseline="30000" dirty="0" err="1">
                <a:latin typeface="Arial" charset="0"/>
                <a:sym typeface="Symbol" pitchFamily="18" charset="2"/>
              </a:rPr>
              <a:t>o</a:t>
            </a:r>
            <a:r>
              <a:rPr lang="en-US" dirty="0" err="1">
                <a:latin typeface="Arial" charset="0"/>
                <a:sym typeface="Symbol" pitchFamily="18" charset="2"/>
              </a:rPr>
              <a:t>C</a:t>
            </a:r>
            <a:r>
              <a:rPr lang="en-US" dirty="0">
                <a:latin typeface="Arial" charset="0"/>
                <a:sym typeface="Symbol" pitchFamily="18" charset="2"/>
              </a:rPr>
              <a:t> </a:t>
            </a:r>
            <a:r>
              <a:rPr lang="en-US" dirty="0" err="1">
                <a:latin typeface="Arial" charset="0"/>
                <a:sym typeface="Symbol" pitchFamily="18" charset="2"/>
              </a:rPr>
              <a:t>dari</a:t>
            </a:r>
            <a:r>
              <a:rPr lang="en-US" dirty="0">
                <a:latin typeface="Arial" charset="0"/>
                <a:sym typeface="Symbol" pitchFamily="18" charset="2"/>
              </a:rPr>
              <a:t> </a:t>
            </a:r>
            <a:r>
              <a:rPr lang="en-US" dirty="0" err="1">
                <a:latin typeface="Arial" charset="0"/>
                <a:sym typeface="Symbol" pitchFamily="18" charset="2"/>
              </a:rPr>
              <a:t>temperatur</a:t>
            </a:r>
            <a:r>
              <a:rPr lang="en-US" dirty="0">
                <a:latin typeface="Arial" charset="0"/>
                <a:sym typeface="Symbol" pitchFamily="18" charset="2"/>
              </a:rPr>
              <a:t> </a:t>
            </a:r>
            <a:r>
              <a:rPr lang="en-US" dirty="0" err="1">
                <a:latin typeface="Arial" charset="0"/>
                <a:sym typeface="Symbol" pitchFamily="18" charset="2"/>
              </a:rPr>
              <a:t>kalibrasinya</a:t>
            </a:r>
            <a:r>
              <a:rPr lang="en-US" dirty="0">
                <a:latin typeface="Arial" charset="0"/>
                <a:sym typeface="Symbol" pitchFamily="18" charset="2"/>
              </a:rPr>
              <a:t>. </a:t>
            </a:r>
          </a:p>
          <a:p>
            <a:pPr marL="342900" indent="-342900">
              <a:lnSpc>
                <a:spcPct val="20000"/>
              </a:lnSpc>
              <a:spcBef>
                <a:spcPct val="20000"/>
              </a:spcBef>
            </a:pPr>
            <a:r>
              <a:rPr lang="en-US" dirty="0">
                <a:latin typeface="Arial" charset="0"/>
                <a:sym typeface="Symbol" pitchFamily="18" charset="2"/>
              </a:rPr>
              <a:t>	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Arial" charset="0"/>
                <a:sym typeface="Symbol" pitchFamily="18" charset="2"/>
              </a:rPr>
              <a:t>	</a:t>
            </a:r>
            <a:r>
              <a:rPr lang="en-US" dirty="0" err="1">
                <a:latin typeface="Arial" charset="0"/>
                <a:sym typeface="Symbol" pitchFamily="18" charset="2"/>
              </a:rPr>
              <a:t>Maka</a:t>
            </a:r>
            <a:r>
              <a:rPr lang="en-US" dirty="0">
                <a:latin typeface="Arial" charset="0"/>
                <a:sym typeface="Symbol" pitchFamily="18" charset="2"/>
              </a:rPr>
              <a:t> </a:t>
            </a:r>
            <a:r>
              <a:rPr lang="en-US" dirty="0" err="1">
                <a:latin typeface="Arial" charset="0"/>
                <a:sym typeface="Symbol" pitchFamily="18" charset="2"/>
              </a:rPr>
              <a:t>ketidakpastian</a:t>
            </a:r>
            <a:r>
              <a:rPr lang="en-US" dirty="0">
                <a:latin typeface="Arial" charset="0"/>
                <a:sym typeface="Symbol" pitchFamily="18" charset="2"/>
              </a:rPr>
              <a:t> </a:t>
            </a:r>
            <a:r>
              <a:rPr lang="en-US" dirty="0" err="1">
                <a:latin typeface="Arial" charset="0"/>
                <a:sym typeface="Symbol" pitchFamily="18" charset="2"/>
              </a:rPr>
              <a:t>baku</a:t>
            </a:r>
            <a:r>
              <a:rPr lang="en-US" dirty="0">
                <a:latin typeface="Arial" charset="0"/>
                <a:sym typeface="Symbol" pitchFamily="18" charset="2"/>
              </a:rPr>
              <a:t> volume </a:t>
            </a:r>
            <a:r>
              <a:rPr lang="en-US" dirty="0" err="1">
                <a:latin typeface="Arial" charset="0"/>
                <a:sym typeface="Symbol" pitchFamily="18" charset="2"/>
              </a:rPr>
              <a:t>larutan</a:t>
            </a:r>
            <a:r>
              <a:rPr lang="en-US" dirty="0">
                <a:latin typeface="Arial" charset="0"/>
                <a:sym typeface="Symbol" pitchFamily="18" charset="2"/>
              </a:rPr>
              <a:t> </a:t>
            </a:r>
            <a:r>
              <a:rPr lang="en-US" dirty="0" err="1">
                <a:latin typeface="Arial" charset="0"/>
                <a:sym typeface="Symbol" pitchFamily="18" charset="2"/>
              </a:rPr>
              <a:t>penitrasi</a:t>
            </a:r>
            <a:r>
              <a:rPr lang="en-US" dirty="0">
                <a:latin typeface="Arial" charset="0"/>
                <a:sym typeface="Symbol" pitchFamily="18" charset="2"/>
              </a:rPr>
              <a:t> (14,89 </a:t>
            </a:r>
            <a:r>
              <a:rPr lang="en-US" dirty="0" err="1">
                <a:latin typeface="Arial" charset="0"/>
                <a:sym typeface="Symbol" pitchFamily="18" charset="2"/>
              </a:rPr>
              <a:t>mL</a:t>
            </a:r>
            <a:r>
              <a:rPr lang="en-US" dirty="0">
                <a:latin typeface="Arial" charset="0"/>
                <a:sym typeface="Symbol" pitchFamily="18" charset="2"/>
              </a:rPr>
              <a:t>) </a:t>
            </a:r>
            <a:r>
              <a:rPr lang="en-US" dirty="0" err="1">
                <a:latin typeface="Arial" charset="0"/>
                <a:sym typeface="Symbol" pitchFamily="18" charset="2"/>
              </a:rPr>
              <a:t>akibat</a:t>
            </a:r>
            <a:r>
              <a:rPr lang="en-US" dirty="0">
                <a:latin typeface="Arial" charset="0"/>
                <a:sym typeface="Symbol" pitchFamily="18" charset="2"/>
              </a:rPr>
              <a:t> </a:t>
            </a:r>
            <a:r>
              <a:rPr lang="en-US" dirty="0" err="1">
                <a:latin typeface="Arial" charset="0"/>
                <a:sym typeface="Symbol" pitchFamily="18" charset="2"/>
              </a:rPr>
              <a:t>variasi</a:t>
            </a:r>
            <a:r>
              <a:rPr lang="en-US" dirty="0">
                <a:latin typeface="Arial" charset="0"/>
                <a:sym typeface="Symbol" pitchFamily="18" charset="2"/>
              </a:rPr>
              <a:t> </a:t>
            </a:r>
            <a:r>
              <a:rPr lang="en-US" dirty="0" err="1">
                <a:latin typeface="Arial" charset="0"/>
                <a:sym typeface="Symbol" pitchFamily="18" charset="2"/>
              </a:rPr>
              <a:t>temperatur</a:t>
            </a:r>
            <a:r>
              <a:rPr lang="en-US" dirty="0">
                <a:latin typeface="Arial" charset="0"/>
                <a:sym typeface="Symbol" pitchFamily="18" charset="2"/>
              </a:rPr>
              <a:t>,</a:t>
            </a:r>
          </a:p>
          <a:p>
            <a:pPr marL="342900" indent="-342900">
              <a:lnSpc>
                <a:spcPct val="50000"/>
              </a:lnSpc>
              <a:spcBef>
                <a:spcPct val="20000"/>
              </a:spcBef>
            </a:pPr>
            <a:endParaRPr lang="en-US" dirty="0">
              <a:latin typeface="Arial" charset="0"/>
              <a:sym typeface="Symbol" pitchFamily="18" charset="2"/>
            </a:endParaRPr>
          </a:p>
          <a:p>
            <a:pPr eaLnBrk="1" hangingPunct="1">
              <a:buFontTx/>
              <a:buNone/>
            </a:pPr>
            <a:r>
              <a:rPr lang="id-ID" dirty="0">
                <a:latin typeface="Arial" charset="0"/>
                <a:sym typeface="Symbol" pitchFamily="18" charset="2"/>
              </a:rPr>
              <a:t>      </a:t>
            </a:r>
            <a:r>
              <a:rPr lang="id-ID" dirty="0">
                <a:latin typeface="Arial" charset="0"/>
                <a:cs typeface="Times New Roman" pitchFamily="18" charset="0"/>
              </a:rPr>
              <a:t>u</a:t>
            </a:r>
            <a:r>
              <a:rPr lang="en-US" dirty="0">
                <a:latin typeface="Arial" charset="0"/>
                <a:cs typeface="Times New Roman" pitchFamily="18" charset="0"/>
              </a:rPr>
              <a:t> (</a:t>
            </a:r>
            <a:r>
              <a:rPr lang="en-US" dirty="0" err="1">
                <a:latin typeface="Arial" charset="0"/>
                <a:cs typeface="Times New Roman" pitchFamily="18" charset="0"/>
              </a:rPr>
              <a:t>V</a:t>
            </a:r>
            <a:r>
              <a:rPr lang="en-US" baseline="-25000" dirty="0" err="1">
                <a:latin typeface="Arial" charset="0"/>
                <a:cs typeface="Times New Roman" pitchFamily="18" charset="0"/>
              </a:rPr>
              <a:t>Temperatur</a:t>
            </a:r>
            <a:r>
              <a:rPr lang="en-US" dirty="0">
                <a:latin typeface="Arial" charset="0"/>
                <a:cs typeface="Times New Roman" pitchFamily="18" charset="0"/>
              </a:rPr>
              <a:t>) =</a:t>
            </a:r>
            <a:r>
              <a:rPr lang="id-ID" dirty="0">
                <a:latin typeface="Arial" charset="0"/>
                <a:cs typeface="Times New Roman" pitchFamily="18" charset="0"/>
              </a:rPr>
              <a:t>  ?????</a:t>
            </a:r>
            <a:endParaRPr lang="en-US" dirty="0">
              <a:latin typeface="Arial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aseline="30000" dirty="0">
                <a:latin typeface="Arial" charset="0"/>
                <a:sym typeface="Symbol" pitchFamily="18" charset="2"/>
              </a:rPr>
              <a:t>			</a:t>
            </a:r>
            <a:r>
              <a:rPr lang="en-US" dirty="0">
                <a:latin typeface="Arial" charset="0"/>
                <a:sym typeface="Symbol" pitchFamily="18" charset="2"/>
              </a:rPr>
              <a:t>         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Arial" charset="0"/>
                <a:sym typeface="Symbol" pitchFamily="18" charset="2"/>
              </a:rPr>
              <a:t>			</a:t>
            </a:r>
            <a:endParaRPr lang="en-US" dirty="0"/>
          </a:p>
        </p:txBody>
      </p:sp>
      <p:sp>
        <p:nvSpPr>
          <p:cNvPr id="1945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563" name="Rectangle 3"/>
          <p:cNvSpPr>
            <a:spLocks noChangeArrowheads="1"/>
          </p:cNvSpPr>
          <p:nvPr/>
        </p:nvSpPr>
        <p:spPr bwMode="auto">
          <a:xfrm>
            <a:off x="-742950" y="1409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56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566" name="Rectangle 6"/>
          <p:cNvSpPr>
            <a:spLocks noChangeArrowheads="1"/>
          </p:cNvSpPr>
          <p:nvPr/>
        </p:nvSpPr>
        <p:spPr bwMode="auto">
          <a:xfrm>
            <a:off x="-742950" y="1409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D118-BF7A-4AF4-9282-FDAAD077C211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1000" y="457200"/>
            <a:ext cx="861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buFont typeface="Arial" pitchFamily="34" charset="0"/>
              <a:buChar char="•"/>
            </a:pPr>
            <a:r>
              <a:rPr lang="en-US" sz="3200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Arial" charset="0"/>
              </a:rPr>
              <a:t>Ketidakpastian</a:t>
            </a:r>
            <a:r>
              <a:rPr lang="en-US" sz="3200" dirty="0">
                <a:solidFill>
                  <a:schemeClr val="tx2"/>
                </a:solidFill>
                <a:latin typeface="Arial" charset="0"/>
              </a:rPr>
              <a:t> Baku </a:t>
            </a:r>
            <a:r>
              <a:rPr lang="en-US" sz="3200" dirty="0" err="1">
                <a:solidFill>
                  <a:schemeClr val="tx2"/>
                </a:solidFill>
                <a:latin typeface="Arial" charset="0"/>
              </a:rPr>
              <a:t>Asal</a:t>
            </a:r>
            <a:r>
              <a:rPr lang="en-US" sz="3200" dirty="0">
                <a:solidFill>
                  <a:schemeClr val="tx2"/>
                </a:solidFill>
                <a:latin typeface="Arial" charset="0"/>
              </a:rPr>
              <a:t> Bias </a:t>
            </a:r>
            <a:r>
              <a:rPr lang="en-US" sz="3200" dirty="0" err="1">
                <a:solidFill>
                  <a:schemeClr val="tx2"/>
                </a:solidFill>
                <a:latin typeface="Arial" charset="0"/>
              </a:rPr>
              <a:t>Titik</a:t>
            </a:r>
            <a:r>
              <a:rPr lang="en-US" sz="3200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Arial" charset="0"/>
              </a:rPr>
              <a:t>Akhir</a:t>
            </a:r>
            <a:r>
              <a:rPr lang="en-US" sz="3200" dirty="0">
                <a:solidFill>
                  <a:schemeClr val="tx2"/>
                </a:solidFill>
                <a:latin typeface="Arial" charset="0"/>
              </a:rPr>
              <a:t> V</a:t>
            </a:r>
            <a:r>
              <a:rPr lang="en-US" sz="3200" baseline="-25000" dirty="0">
                <a:solidFill>
                  <a:schemeClr val="tx2"/>
                </a:solidFill>
                <a:latin typeface="Arial" charset="0"/>
              </a:rPr>
              <a:t>T2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85800" y="2590800"/>
            <a:ext cx="77724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/>
              <a:t>	</a:t>
            </a:r>
            <a:r>
              <a:rPr lang="en-US" sz="3200">
                <a:latin typeface="Arial" charset="0"/>
              </a:rPr>
              <a:t>Ketidakpastian asal bias penentuan titik akhir titrasi oleh sistem autotitrator diabaikan.</a:t>
            </a:r>
            <a:endParaRPr lang="en-US" sz="3200" baseline="-25000">
              <a:latin typeface="Arial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D118-BF7A-4AF4-9282-FDAAD077C211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85800" y="5334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dirty="0" err="1">
                <a:solidFill>
                  <a:schemeClr val="tx2"/>
                </a:solidFill>
                <a:latin typeface="Arial" charset="0"/>
              </a:rPr>
              <a:t>Ketidakpastian</a:t>
            </a:r>
            <a:r>
              <a:rPr lang="en-US" sz="3200" dirty="0">
                <a:solidFill>
                  <a:schemeClr val="tx2"/>
                </a:solidFill>
                <a:latin typeface="Arial" charset="0"/>
              </a:rPr>
              <a:t> Baku </a:t>
            </a:r>
            <a:r>
              <a:rPr lang="en-US" sz="3200" dirty="0" err="1">
                <a:solidFill>
                  <a:schemeClr val="tx2"/>
                </a:solidFill>
                <a:latin typeface="Arial" charset="0"/>
              </a:rPr>
              <a:t>Asal</a:t>
            </a:r>
            <a:r>
              <a:rPr lang="en-US" sz="3200" dirty="0">
                <a:solidFill>
                  <a:schemeClr val="tx2"/>
                </a:solidFill>
                <a:latin typeface="Arial" charset="0"/>
              </a:rPr>
              <a:t> V</a:t>
            </a:r>
            <a:r>
              <a:rPr lang="en-US" sz="3200" baseline="-25000" dirty="0">
                <a:solidFill>
                  <a:schemeClr val="tx2"/>
                </a:solidFill>
                <a:latin typeface="Arial" charset="0"/>
              </a:rPr>
              <a:t>T2 </a:t>
            </a:r>
            <a:r>
              <a:rPr lang="en-US" sz="3200" dirty="0">
                <a:solidFill>
                  <a:schemeClr val="tx2"/>
                </a:solidFill>
                <a:latin typeface="Arial" charset="0"/>
              </a:rPr>
              <a:t>(</a:t>
            </a:r>
            <a:r>
              <a:rPr lang="en-US" sz="3200" dirty="0" err="1">
                <a:solidFill>
                  <a:schemeClr val="tx2"/>
                </a:solidFill>
                <a:latin typeface="Arial" charset="0"/>
              </a:rPr>
              <a:t>lanjutan</a:t>
            </a:r>
            <a:r>
              <a:rPr lang="en-US" sz="3200" dirty="0">
                <a:solidFill>
                  <a:schemeClr val="tx2"/>
                </a:solidFill>
                <a:latin typeface="Arial" charset="0"/>
              </a:rPr>
              <a:t>)</a:t>
            </a:r>
            <a:r>
              <a:rPr lang="en-US" sz="3200" baseline="-25000" dirty="0">
                <a:solidFill>
                  <a:schemeClr val="tx2"/>
                </a:solidFill>
                <a:latin typeface="Arial" charset="0"/>
              </a:rPr>
              <a:t> 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3200" dirty="0">
                <a:latin typeface="Arial" charset="0"/>
              </a:rPr>
              <a:t>	</a:t>
            </a:r>
            <a:r>
              <a:rPr lang="en-US" dirty="0" err="1">
                <a:latin typeface="Arial" charset="0"/>
              </a:rPr>
              <a:t>Maka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besar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ketidakpastian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baku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asal</a:t>
            </a:r>
            <a:r>
              <a:rPr lang="en-US" dirty="0">
                <a:latin typeface="Arial" charset="0"/>
              </a:rPr>
              <a:t> volume </a:t>
            </a:r>
            <a:r>
              <a:rPr lang="en-US" dirty="0" err="1">
                <a:latin typeface="Arial" charset="0"/>
              </a:rPr>
              <a:t>titran</a:t>
            </a:r>
            <a:r>
              <a:rPr lang="en-US" dirty="0">
                <a:latin typeface="Arial" charset="0"/>
              </a:rPr>
              <a:t> yang </a:t>
            </a:r>
            <a:r>
              <a:rPr lang="en-US" dirty="0" err="1">
                <a:latin typeface="Arial" charset="0"/>
              </a:rPr>
              <a:t>terpakai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untuk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titrasi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larutan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contoh</a:t>
            </a:r>
            <a:r>
              <a:rPr lang="en-US" dirty="0">
                <a:latin typeface="Arial" charset="0"/>
              </a:rPr>
              <a:t>,</a:t>
            </a:r>
            <a:endParaRPr lang="id-ID" dirty="0">
              <a:latin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id-ID" dirty="0">
              <a:latin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id-ID" dirty="0">
              <a:latin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id-ID" dirty="0">
                <a:latin typeface="Arial" charset="0"/>
              </a:rPr>
              <a:t>       </a:t>
            </a:r>
            <a:r>
              <a:rPr lang="id-ID" b="1" dirty="0">
                <a:latin typeface="Arial" charset="0"/>
                <a:cs typeface="Times New Roman" pitchFamily="18" charset="0"/>
              </a:rPr>
              <a:t>u</a:t>
            </a:r>
            <a:r>
              <a:rPr lang="en-US" b="1" dirty="0">
                <a:latin typeface="Arial" charset="0"/>
                <a:cs typeface="Times New Roman" pitchFamily="18" charset="0"/>
              </a:rPr>
              <a:t> (V</a:t>
            </a:r>
            <a:r>
              <a:rPr lang="en-US" b="1" baseline="-25000" dirty="0">
                <a:latin typeface="Arial" charset="0"/>
                <a:cs typeface="Times New Roman" pitchFamily="18" charset="0"/>
              </a:rPr>
              <a:t>T</a:t>
            </a:r>
            <a:r>
              <a:rPr lang="id-ID" b="1" baseline="-25000" dirty="0">
                <a:latin typeface="Arial" charset="0"/>
                <a:cs typeface="Times New Roman" pitchFamily="18" charset="0"/>
              </a:rPr>
              <a:t>2</a:t>
            </a:r>
            <a:r>
              <a:rPr lang="en-US" b="1" dirty="0">
                <a:latin typeface="Arial" charset="0"/>
                <a:cs typeface="Times New Roman" pitchFamily="18" charset="0"/>
              </a:rPr>
              <a:t>) =</a:t>
            </a:r>
            <a:endParaRPr lang="en-US" dirty="0">
              <a:latin typeface="Arial" charset="0"/>
            </a:endParaRPr>
          </a:p>
        </p:txBody>
      </p:sp>
      <p:sp>
        <p:nvSpPr>
          <p:cNvPr id="1925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2515" name="Rectangle 3"/>
          <p:cNvSpPr>
            <a:spLocks noChangeArrowheads="1"/>
          </p:cNvSpPr>
          <p:nvPr/>
        </p:nvSpPr>
        <p:spPr bwMode="auto">
          <a:xfrm>
            <a:off x="-742950" y="11334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251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2518" name="Rectangle 6"/>
          <p:cNvSpPr>
            <a:spLocks noChangeArrowheads="1"/>
          </p:cNvSpPr>
          <p:nvPr/>
        </p:nvSpPr>
        <p:spPr bwMode="auto">
          <a:xfrm>
            <a:off x="-742950" y="1181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D118-BF7A-4AF4-9282-FDAAD077C211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85800" y="5334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dirty="0" err="1">
                <a:solidFill>
                  <a:schemeClr val="tx2"/>
                </a:solidFill>
                <a:latin typeface="Arial" charset="0"/>
              </a:rPr>
              <a:t>Ketidakpastian</a:t>
            </a:r>
            <a:r>
              <a:rPr lang="en-US" sz="3200" dirty="0">
                <a:solidFill>
                  <a:schemeClr val="tx2"/>
                </a:solidFill>
                <a:latin typeface="Arial" charset="0"/>
              </a:rPr>
              <a:t> Baku </a:t>
            </a:r>
            <a:r>
              <a:rPr lang="en-US" sz="3200" dirty="0" err="1">
                <a:solidFill>
                  <a:schemeClr val="tx2"/>
                </a:solidFill>
                <a:latin typeface="Arial" charset="0"/>
              </a:rPr>
              <a:t>Asal</a:t>
            </a:r>
            <a:r>
              <a:rPr lang="en-US" sz="3200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Arial" charset="0"/>
              </a:rPr>
              <a:t>V</a:t>
            </a:r>
            <a:r>
              <a:rPr lang="en-US" sz="3200" baseline="-25000" dirty="0" err="1">
                <a:solidFill>
                  <a:schemeClr val="tx2"/>
                </a:solidFill>
                <a:latin typeface="Arial" charset="0"/>
              </a:rPr>
              <a:t>HCl</a:t>
            </a:r>
            <a:endParaRPr lang="en-US" sz="3200" baseline="-250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85800" y="2362200"/>
            <a:ext cx="77724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3200" dirty="0">
                <a:latin typeface="Arial" charset="0"/>
              </a:rPr>
              <a:t>	</a:t>
            </a:r>
            <a:r>
              <a:rPr lang="en-US" dirty="0" err="1">
                <a:latin typeface="Arial" charset="0"/>
              </a:rPr>
              <a:t>Ketidakpastian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asal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pemipetan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larutan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HCl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ini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merupakan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gabungan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dari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dua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komponen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ketidakpastian</a:t>
            </a:r>
            <a:r>
              <a:rPr lang="en-US" dirty="0">
                <a:latin typeface="Arial" charset="0"/>
              </a:rPr>
              <a:t>:</a:t>
            </a:r>
          </a:p>
          <a:p>
            <a:pPr marL="342900" indent="-342900">
              <a:lnSpc>
                <a:spcPct val="0"/>
              </a:lnSpc>
              <a:spcBef>
                <a:spcPct val="20000"/>
              </a:spcBef>
            </a:pPr>
            <a:endParaRPr lang="en-US" dirty="0">
              <a:latin typeface="Arial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dirty="0">
                <a:latin typeface="Arial" charset="0"/>
              </a:rPr>
              <a:t>	</a:t>
            </a:r>
            <a:r>
              <a:rPr lang="en-US" dirty="0" err="1">
                <a:latin typeface="Arial" charset="0"/>
              </a:rPr>
              <a:t>kalibrasi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pipet</a:t>
            </a:r>
            <a:endParaRPr lang="en-US" dirty="0">
              <a:latin typeface="Arial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dirty="0">
                <a:latin typeface="Arial" charset="0"/>
              </a:rPr>
              <a:t>	</a:t>
            </a:r>
            <a:r>
              <a:rPr lang="en-US" dirty="0" err="1">
                <a:latin typeface="Arial" charset="0"/>
              </a:rPr>
              <a:t>temperatur</a:t>
            </a:r>
            <a:endParaRPr lang="en-US" dirty="0">
              <a:latin typeface="Arial" charset="0"/>
            </a:endParaRPr>
          </a:p>
          <a:p>
            <a:pPr marL="342900" indent="-342900">
              <a:lnSpc>
                <a:spcPct val="0"/>
              </a:lnSpc>
              <a:spcBef>
                <a:spcPct val="20000"/>
              </a:spcBef>
            </a:pPr>
            <a:r>
              <a:rPr lang="en-US" dirty="0">
                <a:latin typeface="Arial" charset="0"/>
              </a:rPr>
              <a:t>	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latin typeface="Arial" charset="0"/>
              </a:rPr>
              <a:t>	</a:t>
            </a:r>
            <a:endParaRPr lang="en-US" sz="32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D118-BF7A-4AF4-9282-FDAAD077C211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en-US" sz="4000" dirty="0">
                <a:latin typeface="Arial" charset="0"/>
              </a:rPr>
            </a:br>
            <a:br>
              <a:rPr lang="en-US" sz="4000" dirty="0">
                <a:latin typeface="Arial" charset="0"/>
              </a:rPr>
            </a:br>
            <a:br>
              <a:rPr lang="en-US" sz="4000" dirty="0">
                <a:latin typeface="Arial" charset="0"/>
              </a:rPr>
            </a:br>
            <a:br>
              <a:rPr lang="en-US" sz="4000" dirty="0">
                <a:latin typeface="Arial" charset="0"/>
              </a:rPr>
            </a:br>
            <a:br>
              <a:rPr lang="en-US" sz="4000" dirty="0">
                <a:latin typeface="Arial" charset="0"/>
              </a:rPr>
            </a:br>
            <a:r>
              <a:rPr lang="en-US" sz="3600" dirty="0">
                <a:latin typeface="Arial" charset="0"/>
              </a:rPr>
              <a:t>Formula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219200"/>
            <a:ext cx="7772400" cy="5334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latin typeface="Arial" charset="0"/>
              </a:rPr>
              <a:t>	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sz="2400" dirty="0" err="1">
                <a:latin typeface="Arial" charset="0"/>
              </a:rPr>
              <a:t>Pada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titik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akhir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titrasi</a:t>
            </a:r>
            <a:r>
              <a:rPr lang="en-US" sz="2400" dirty="0">
                <a:latin typeface="Arial" charset="0"/>
              </a:rPr>
              <a:t>,</a:t>
            </a:r>
          </a:p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en-US" sz="2400" dirty="0">
                <a:latin typeface="Arial" charset="0"/>
              </a:rPr>
              <a:t>	</a:t>
            </a:r>
            <a:r>
              <a:rPr lang="en-US" sz="2400" dirty="0">
                <a:latin typeface="Arial" charset="0"/>
                <a:sym typeface="Symbol" pitchFamily="18" charset="2"/>
              </a:rPr>
              <a:t> </a:t>
            </a:r>
            <a:r>
              <a:rPr lang="en-US" sz="2400" dirty="0" err="1">
                <a:latin typeface="Arial" charset="0"/>
                <a:sym typeface="Symbol" pitchFamily="18" charset="2"/>
              </a:rPr>
              <a:t>ekuivalen</a:t>
            </a:r>
            <a:r>
              <a:rPr lang="en-US" sz="2400" dirty="0">
                <a:latin typeface="Arial" charset="0"/>
                <a:sym typeface="Symbol" pitchFamily="18" charset="2"/>
              </a:rPr>
              <a:t> KHP =  </a:t>
            </a:r>
            <a:r>
              <a:rPr lang="en-US" sz="2400" dirty="0" err="1">
                <a:latin typeface="Arial" charset="0"/>
                <a:sym typeface="Symbol" pitchFamily="18" charset="2"/>
              </a:rPr>
              <a:t>ekuivalen</a:t>
            </a:r>
            <a:r>
              <a:rPr lang="en-US" sz="2400" dirty="0">
                <a:latin typeface="Arial" charset="0"/>
                <a:sym typeface="Symbol" pitchFamily="18" charset="2"/>
              </a:rPr>
              <a:t> </a:t>
            </a:r>
            <a:r>
              <a:rPr lang="en-US" sz="2400" dirty="0" err="1">
                <a:latin typeface="Arial" charset="0"/>
                <a:sym typeface="Symbol" pitchFamily="18" charset="2"/>
              </a:rPr>
              <a:t>NaOH</a:t>
            </a:r>
            <a:endParaRPr lang="en-US" sz="2400" dirty="0">
              <a:latin typeface="Arial" charset="0"/>
              <a:sym typeface="Symbol" pitchFamily="18" charset="2"/>
            </a:endParaRPr>
          </a:p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en-US" sz="2400" dirty="0">
                <a:latin typeface="Arial" charset="0"/>
                <a:sym typeface="Symbol" pitchFamily="18" charset="2"/>
              </a:rPr>
              <a:t>	 mol KHP =  mol </a:t>
            </a:r>
            <a:r>
              <a:rPr lang="en-US" sz="2400" dirty="0" err="1">
                <a:latin typeface="Arial" charset="0"/>
                <a:sym typeface="Symbol" pitchFamily="18" charset="2"/>
              </a:rPr>
              <a:t>NaOH</a:t>
            </a:r>
            <a:endParaRPr lang="en-US" sz="2400" dirty="0">
              <a:latin typeface="Arial" charset="0"/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latin typeface="Arial" charset="0"/>
                <a:sym typeface="Symbol" pitchFamily="18" charset="2"/>
              </a:rPr>
              <a:t>	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latin typeface="Arial" charset="0"/>
                <a:sym typeface="Symbol" pitchFamily="18" charset="2"/>
              </a:rPr>
              <a:t>	</a:t>
            </a:r>
            <a:r>
              <a:rPr lang="en-US" sz="2400" dirty="0">
                <a:latin typeface="Arial" charset="0"/>
              </a:rPr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dirty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latin typeface="Arial" charset="0"/>
              </a:rPr>
              <a:t>Penataan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ulang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persamaan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menghasilkan</a:t>
            </a:r>
            <a:r>
              <a:rPr lang="en-US" sz="2400" dirty="0">
                <a:latin typeface="Arial" charset="0"/>
              </a:rPr>
              <a:t>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dirty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dirty="0">
              <a:latin typeface="Arial" charset="0"/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dirty="0">
              <a:latin typeface="Arial" charset="0"/>
              <a:sym typeface="Symbol" pitchFamily="18" charset="2"/>
            </a:endParaRP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0" y="1019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" algn="l"/>
              </a:tabLst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0" y="10191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" algn="l"/>
              </a:tabLst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12" name="Rectangle 16"/>
          <p:cNvSpPr>
            <a:spLocks noChangeArrowheads="1"/>
          </p:cNvSpPr>
          <p:nvPr/>
        </p:nvSpPr>
        <p:spPr bwMode="auto">
          <a:xfrm>
            <a:off x="0" y="1200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" algn="l"/>
              </a:tabLst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14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15" name="Rectangle 19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" algn="l"/>
              </a:tabLst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17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18" name="Rectangle 22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" algn="l"/>
              </a:tabLst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22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2273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43200" y="3276600"/>
            <a:ext cx="3567289" cy="914400"/>
          </a:xfrm>
          <a:prstGeom prst="rect">
            <a:avLst/>
          </a:prstGeom>
          <a:noFill/>
        </p:spPr>
      </p:pic>
      <p:sp>
        <p:nvSpPr>
          <p:cNvPr id="182275" name="Rectangle 3"/>
          <p:cNvSpPr>
            <a:spLocks noChangeArrowheads="1"/>
          </p:cNvSpPr>
          <p:nvPr/>
        </p:nvSpPr>
        <p:spPr bwMode="auto">
          <a:xfrm>
            <a:off x="-742950" y="12287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227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2276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5000" y="5029200"/>
            <a:ext cx="4809067" cy="914400"/>
          </a:xfrm>
          <a:prstGeom prst="rect">
            <a:avLst/>
          </a:prstGeom>
          <a:noFill/>
        </p:spPr>
      </p:pic>
      <p:sp>
        <p:nvSpPr>
          <p:cNvPr id="182278" name="Rectangle 6"/>
          <p:cNvSpPr>
            <a:spLocks noChangeArrowheads="1"/>
          </p:cNvSpPr>
          <p:nvPr/>
        </p:nvSpPr>
        <p:spPr bwMode="auto">
          <a:xfrm>
            <a:off x="-742950" y="12287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D118-BF7A-4AF4-9282-FDAAD077C21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85800" y="5334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buFont typeface="Arial" pitchFamily="34" charset="0"/>
              <a:buChar char="•"/>
            </a:pPr>
            <a:r>
              <a:rPr lang="en-US" sz="3200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Arial" charset="0"/>
              </a:rPr>
              <a:t>Ketidakpastian</a:t>
            </a:r>
            <a:r>
              <a:rPr lang="en-US" sz="3200" dirty="0">
                <a:solidFill>
                  <a:schemeClr val="tx2"/>
                </a:solidFill>
                <a:latin typeface="Arial" charset="0"/>
              </a:rPr>
              <a:t> Baku </a:t>
            </a:r>
            <a:r>
              <a:rPr lang="en-US" sz="3200" dirty="0" err="1">
                <a:solidFill>
                  <a:schemeClr val="tx2"/>
                </a:solidFill>
                <a:latin typeface="Arial" charset="0"/>
              </a:rPr>
              <a:t>Asal</a:t>
            </a:r>
            <a:r>
              <a:rPr lang="en-US" sz="3200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Arial" charset="0"/>
              </a:rPr>
              <a:t>Kalibrasi</a:t>
            </a:r>
            <a:r>
              <a:rPr lang="en-US" sz="3200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Arial" charset="0"/>
              </a:rPr>
              <a:t>Pipet</a:t>
            </a:r>
            <a:endParaRPr lang="en-US" sz="32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85800" y="2209800"/>
            <a:ext cx="7772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dirty="0"/>
              <a:t>	</a:t>
            </a:r>
            <a:r>
              <a:rPr lang="en-US" dirty="0">
                <a:latin typeface="Arial" charset="0"/>
              </a:rPr>
              <a:t>Batas </a:t>
            </a:r>
            <a:r>
              <a:rPr lang="en-US" dirty="0" err="1">
                <a:latin typeface="Arial" charset="0"/>
              </a:rPr>
              <a:t>akurasi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pengukuran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larutan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pada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pipet</a:t>
            </a:r>
            <a:r>
              <a:rPr lang="en-US" dirty="0">
                <a:latin typeface="Arial" charset="0"/>
              </a:rPr>
              <a:t> 15 </a:t>
            </a:r>
            <a:r>
              <a:rPr lang="en-US" dirty="0" err="1">
                <a:latin typeface="Arial" charset="0"/>
              </a:rPr>
              <a:t>mL</a:t>
            </a:r>
            <a:r>
              <a:rPr lang="en-US" dirty="0">
                <a:latin typeface="Arial" charset="0"/>
              </a:rPr>
              <a:t> yang </a:t>
            </a:r>
            <a:r>
              <a:rPr lang="en-US" dirty="0" err="1">
                <a:latin typeface="Arial" charset="0"/>
              </a:rPr>
              <a:t>digunakan</a:t>
            </a:r>
            <a:r>
              <a:rPr lang="en-US" dirty="0">
                <a:latin typeface="Arial" charset="0"/>
              </a:rPr>
              <a:t>, </a:t>
            </a:r>
            <a:r>
              <a:rPr lang="en-US" dirty="0" err="1">
                <a:latin typeface="Arial" charset="0"/>
              </a:rPr>
              <a:t>dinyatakan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oleh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pabrik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pembuatnya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sebesar</a:t>
            </a:r>
            <a:r>
              <a:rPr lang="en-US" dirty="0">
                <a:latin typeface="Arial" charset="0"/>
              </a:rPr>
              <a:t> </a:t>
            </a:r>
            <a:r>
              <a:rPr lang="en-US" dirty="0">
                <a:latin typeface="Arial" charset="0"/>
                <a:sym typeface="Symbol" pitchFamily="18" charset="2"/>
              </a:rPr>
              <a:t> 0,02 </a:t>
            </a:r>
            <a:r>
              <a:rPr lang="en-US" dirty="0" err="1">
                <a:latin typeface="Arial" charset="0"/>
                <a:sym typeface="Symbol" pitchFamily="18" charset="2"/>
              </a:rPr>
              <a:t>mL.</a:t>
            </a:r>
            <a:endParaRPr lang="en-US" dirty="0">
              <a:latin typeface="Arial" charset="0"/>
              <a:sym typeface="Symbol" pitchFamily="18" charset="2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Arial" charset="0"/>
                <a:sym typeface="Symbol" pitchFamily="18" charset="2"/>
              </a:rPr>
              <a:t>	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Arial" charset="0"/>
                <a:sym typeface="Symbol" pitchFamily="18" charset="2"/>
              </a:rPr>
              <a:t>	</a:t>
            </a:r>
            <a:r>
              <a:rPr lang="en-US" dirty="0">
                <a:latin typeface="Arial" charset="0"/>
                <a:cs typeface="Times New Roman" pitchFamily="18" charset="0"/>
              </a:rPr>
              <a:t>Maka </a:t>
            </a:r>
            <a:r>
              <a:rPr lang="en-US" dirty="0" err="1">
                <a:latin typeface="Arial" charset="0"/>
                <a:cs typeface="Times New Roman" pitchFamily="18" charset="0"/>
              </a:rPr>
              <a:t>ketidakpastian</a:t>
            </a:r>
            <a:r>
              <a:rPr lang="en-US" dirty="0">
                <a:latin typeface="Arial" charset="0"/>
                <a:cs typeface="Times New Roman" pitchFamily="18" charset="0"/>
              </a:rPr>
              <a:t> </a:t>
            </a:r>
            <a:r>
              <a:rPr lang="en-US" dirty="0" err="1">
                <a:latin typeface="Arial" charset="0"/>
                <a:cs typeface="Times New Roman" pitchFamily="18" charset="0"/>
              </a:rPr>
              <a:t>baku</a:t>
            </a:r>
            <a:r>
              <a:rPr lang="en-US" dirty="0">
                <a:latin typeface="Arial" charset="0"/>
                <a:cs typeface="Times New Roman" pitchFamily="18" charset="0"/>
              </a:rPr>
              <a:t> </a:t>
            </a:r>
            <a:r>
              <a:rPr lang="en-US" dirty="0" err="1">
                <a:latin typeface="Arial" charset="0"/>
                <a:cs typeface="Times New Roman" pitchFamily="18" charset="0"/>
              </a:rPr>
              <a:t>asal</a:t>
            </a:r>
            <a:r>
              <a:rPr lang="en-US" dirty="0">
                <a:latin typeface="Arial" charset="0"/>
                <a:cs typeface="Times New Roman" pitchFamily="18" charset="0"/>
              </a:rPr>
              <a:t> </a:t>
            </a:r>
            <a:r>
              <a:rPr lang="en-US" dirty="0" err="1">
                <a:latin typeface="Arial" charset="0"/>
                <a:cs typeface="Times New Roman" pitchFamily="18" charset="0"/>
              </a:rPr>
              <a:t>kalibrasi</a:t>
            </a:r>
            <a:r>
              <a:rPr lang="en-US" dirty="0">
                <a:latin typeface="Arial" charset="0"/>
                <a:cs typeface="Times New Roman" pitchFamily="18" charset="0"/>
              </a:rPr>
              <a:t> </a:t>
            </a:r>
            <a:r>
              <a:rPr lang="en-US" dirty="0" err="1">
                <a:latin typeface="Arial" charset="0"/>
                <a:cs typeface="Times New Roman" pitchFamily="18" charset="0"/>
              </a:rPr>
              <a:t>pipet</a:t>
            </a:r>
            <a:r>
              <a:rPr lang="en-US" dirty="0">
                <a:latin typeface="Arial" charset="0"/>
                <a:cs typeface="Times New Roman" pitchFamily="18" charset="0"/>
              </a:rPr>
              <a:t>:</a:t>
            </a:r>
          </a:p>
          <a:p>
            <a:pPr marL="342900" indent="-342900">
              <a:spcBef>
                <a:spcPct val="20000"/>
              </a:spcBef>
            </a:pPr>
            <a:endParaRPr lang="en-US" dirty="0">
              <a:latin typeface="Arial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Arial" charset="0"/>
                <a:cs typeface="Times New Roman" pitchFamily="18" charset="0"/>
              </a:rPr>
              <a:t>	</a:t>
            </a:r>
            <a:r>
              <a:rPr lang="id-ID" dirty="0">
                <a:latin typeface="Arial" charset="0"/>
                <a:cs typeface="Times New Roman" pitchFamily="18" charset="0"/>
              </a:rPr>
              <a:t>u</a:t>
            </a:r>
            <a:r>
              <a:rPr lang="en-US" dirty="0">
                <a:latin typeface="Arial" charset="0"/>
                <a:cs typeface="Times New Roman" pitchFamily="18" charset="0"/>
              </a:rPr>
              <a:t> (</a:t>
            </a:r>
            <a:r>
              <a:rPr lang="en-US" dirty="0" err="1">
                <a:latin typeface="Arial" charset="0"/>
                <a:cs typeface="Times New Roman" pitchFamily="18" charset="0"/>
              </a:rPr>
              <a:t>Kalibrasi</a:t>
            </a:r>
            <a:r>
              <a:rPr lang="en-US" dirty="0">
                <a:latin typeface="Arial" charset="0"/>
                <a:cs typeface="Times New Roman" pitchFamily="18" charset="0"/>
              </a:rPr>
              <a:t> Pipet) =</a:t>
            </a:r>
            <a:r>
              <a:rPr lang="id-ID" dirty="0">
                <a:latin typeface="Arial" charset="0"/>
                <a:cs typeface="Times New Roman" pitchFamily="18" charset="0"/>
              </a:rPr>
              <a:t> ????</a:t>
            </a:r>
            <a:endParaRPr lang="en-US" dirty="0">
              <a:latin typeface="Arial" charset="0"/>
              <a:cs typeface="Times New Roman" pitchFamily="18" charset="0"/>
            </a:endParaRPr>
          </a:p>
        </p:txBody>
      </p:sp>
      <p:sp>
        <p:nvSpPr>
          <p:cNvPr id="1904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0467" name="Rectangle 3"/>
          <p:cNvSpPr>
            <a:spLocks noChangeArrowheads="1"/>
          </p:cNvSpPr>
          <p:nvPr/>
        </p:nvSpPr>
        <p:spPr bwMode="auto">
          <a:xfrm>
            <a:off x="-742950" y="13906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D118-BF7A-4AF4-9282-FDAAD077C211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09600" y="3810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buFont typeface="Arial" pitchFamily="34" charset="0"/>
              <a:buChar char="•"/>
            </a:pPr>
            <a:r>
              <a:rPr lang="en-US" sz="3200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Arial" charset="0"/>
              </a:rPr>
              <a:t>Ketidakpastian</a:t>
            </a:r>
            <a:r>
              <a:rPr lang="en-US" sz="3200" dirty="0">
                <a:solidFill>
                  <a:schemeClr val="tx2"/>
                </a:solidFill>
                <a:latin typeface="Arial" charset="0"/>
              </a:rPr>
              <a:t> Baku </a:t>
            </a:r>
            <a:r>
              <a:rPr lang="en-US" sz="3200" dirty="0" err="1">
                <a:solidFill>
                  <a:schemeClr val="tx2"/>
                </a:solidFill>
                <a:latin typeface="Arial" charset="0"/>
              </a:rPr>
              <a:t>Asal</a:t>
            </a:r>
            <a:r>
              <a:rPr lang="en-US" sz="3200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Arial" charset="0"/>
              </a:rPr>
              <a:t>Temperatur</a:t>
            </a:r>
            <a:endParaRPr lang="en-US" sz="32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09600" y="1828800"/>
            <a:ext cx="7772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dirty="0"/>
              <a:t>	</a:t>
            </a:r>
            <a:r>
              <a:rPr lang="en-US" dirty="0" err="1">
                <a:latin typeface="Arial" charset="0"/>
              </a:rPr>
              <a:t>Temperatur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laboratorium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bervariasi</a:t>
            </a:r>
            <a:r>
              <a:rPr lang="en-US" dirty="0">
                <a:latin typeface="Arial" charset="0"/>
              </a:rPr>
              <a:t> </a:t>
            </a:r>
            <a:r>
              <a:rPr lang="en-US" dirty="0">
                <a:latin typeface="Arial" charset="0"/>
                <a:sym typeface="Symbol" pitchFamily="18" charset="2"/>
              </a:rPr>
              <a:t> 4 </a:t>
            </a:r>
            <a:r>
              <a:rPr lang="en-US" baseline="30000" dirty="0" err="1">
                <a:latin typeface="Arial" charset="0"/>
                <a:sym typeface="Symbol" pitchFamily="18" charset="2"/>
              </a:rPr>
              <a:t>o</a:t>
            </a:r>
            <a:r>
              <a:rPr lang="en-US" dirty="0" err="1">
                <a:latin typeface="Arial" charset="0"/>
                <a:sym typeface="Symbol" pitchFamily="18" charset="2"/>
              </a:rPr>
              <a:t>C</a:t>
            </a:r>
            <a:r>
              <a:rPr lang="en-US" dirty="0">
                <a:latin typeface="Arial" charset="0"/>
                <a:sym typeface="Symbol" pitchFamily="18" charset="2"/>
              </a:rPr>
              <a:t> </a:t>
            </a:r>
            <a:r>
              <a:rPr lang="en-US" dirty="0" err="1">
                <a:latin typeface="Arial" charset="0"/>
                <a:sym typeface="Symbol" pitchFamily="18" charset="2"/>
              </a:rPr>
              <a:t>dari</a:t>
            </a:r>
            <a:r>
              <a:rPr lang="en-US" dirty="0">
                <a:latin typeface="Arial" charset="0"/>
                <a:sym typeface="Symbol" pitchFamily="18" charset="2"/>
              </a:rPr>
              <a:t> </a:t>
            </a:r>
            <a:r>
              <a:rPr lang="en-US" dirty="0" err="1">
                <a:latin typeface="Arial" charset="0"/>
                <a:sym typeface="Symbol" pitchFamily="18" charset="2"/>
              </a:rPr>
              <a:t>temperatur</a:t>
            </a:r>
            <a:r>
              <a:rPr lang="en-US" dirty="0">
                <a:latin typeface="Arial" charset="0"/>
                <a:sym typeface="Symbol" pitchFamily="18" charset="2"/>
              </a:rPr>
              <a:t> </a:t>
            </a:r>
            <a:r>
              <a:rPr lang="en-US" dirty="0" err="1">
                <a:latin typeface="Arial" charset="0"/>
                <a:sym typeface="Symbol" pitchFamily="18" charset="2"/>
              </a:rPr>
              <a:t>kalibrasinya</a:t>
            </a:r>
            <a:r>
              <a:rPr lang="en-US" dirty="0">
                <a:latin typeface="Arial" charset="0"/>
                <a:sym typeface="Symbol" pitchFamily="18" charset="2"/>
              </a:rPr>
              <a:t>. </a:t>
            </a:r>
          </a:p>
          <a:p>
            <a:pPr marL="342900" indent="-342900">
              <a:spcBef>
                <a:spcPct val="20000"/>
              </a:spcBef>
            </a:pPr>
            <a:endParaRPr lang="en-US" dirty="0">
              <a:latin typeface="Arial" charset="0"/>
              <a:sym typeface="Symbol" pitchFamily="18" charset="2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Arial" charset="0"/>
                <a:sym typeface="Symbol" pitchFamily="18" charset="2"/>
              </a:rPr>
              <a:t>	</a:t>
            </a:r>
            <a:r>
              <a:rPr lang="en-US" dirty="0" err="1">
                <a:latin typeface="Arial" charset="0"/>
                <a:sym typeface="Symbol" pitchFamily="18" charset="2"/>
              </a:rPr>
              <a:t>Maka</a:t>
            </a:r>
            <a:r>
              <a:rPr lang="en-US" dirty="0">
                <a:latin typeface="Arial" charset="0"/>
                <a:sym typeface="Symbol" pitchFamily="18" charset="2"/>
              </a:rPr>
              <a:t> </a:t>
            </a:r>
            <a:r>
              <a:rPr lang="en-US" dirty="0" err="1">
                <a:latin typeface="Arial" charset="0"/>
                <a:sym typeface="Symbol" pitchFamily="18" charset="2"/>
              </a:rPr>
              <a:t>ketidakpastian</a:t>
            </a:r>
            <a:r>
              <a:rPr lang="en-US" dirty="0">
                <a:latin typeface="Arial" charset="0"/>
                <a:sym typeface="Symbol" pitchFamily="18" charset="2"/>
              </a:rPr>
              <a:t> </a:t>
            </a:r>
            <a:r>
              <a:rPr lang="en-US" dirty="0" err="1">
                <a:latin typeface="Arial" charset="0"/>
                <a:sym typeface="Symbol" pitchFamily="18" charset="2"/>
              </a:rPr>
              <a:t>baku</a:t>
            </a:r>
            <a:r>
              <a:rPr lang="en-US" dirty="0">
                <a:latin typeface="Arial" charset="0"/>
                <a:sym typeface="Symbol" pitchFamily="18" charset="2"/>
              </a:rPr>
              <a:t> volume </a:t>
            </a:r>
            <a:r>
              <a:rPr lang="en-US" dirty="0" err="1">
                <a:latin typeface="Arial" charset="0"/>
                <a:sym typeface="Symbol" pitchFamily="18" charset="2"/>
              </a:rPr>
              <a:t>larutan</a:t>
            </a:r>
            <a:r>
              <a:rPr lang="en-US" dirty="0">
                <a:latin typeface="Arial" charset="0"/>
                <a:sym typeface="Symbol" pitchFamily="18" charset="2"/>
              </a:rPr>
              <a:t> </a:t>
            </a:r>
            <a:r>
              <a:rPr lang="en-US" dirty="0" err="1">
                <a:latin typeface="Arial" charset="0"/>
                <a:sym typeface="Symbol" pitchFamily="18" charset="2"/>
              </a:rPr>
              <a:t>HCl</a:t>
            </a:r>
            <a:r>
              <a:rPr lang="en-US" dirty="0">
                <a:latin typeface="Arial" charset="0"/>
                <a:sym typeface="Symbol" pitchFamily="18" charset="2"/>
              </a:rPr>
              <a:t> yang </a:t>
            </a:r>
            <a:r>
              <a:rPr lang="en-US" dirty="0" err="1">
                <a:latin typeface="Arial" charset="0"/>
                <a:sym typeface="Symbol" pitchFamily="18" charset="2"/>
              </a:rPr>
              <a:t>dipipet</a:t>
            </a:r>
            <a:r>
              <a:rPr lang="en-US" dirty="0">
                <a:latin typeface="Arial" charset="0"/>
                <a:sym typeface="Symbol" pitchFamily="18" charset="2"/>
              </a:rPr>
              <a:t> </a:t>
            </a:r>
            <a:r>
              <a:rPr lang="en-US" dirty="0" err="1">
                <a:latin typeface="Arial" charset="0"/>
                <a:sym typeface="Symbol" pitchFamily="18" charset="2"/>
              </a:rPr>
              <a:t>akibat</a:t>
            </a:r>
            <a:r>
              <a:rPr lang="en-US" dirty="0">
                <a:latin typeface="Arial" charset="0"/>
                <a:sym typeface="Symbol" pitchFamily="18" charset="2"/>
              </a:rPr>
              <a:t> </a:t>
            </a:r>
            <a:r>
              <a:rPr lang="en-US" dirty="0" err="1">
                <a:latin typeface="Arial" charset="0"/>
                <a:sym typeface="Symbol" pitchFamily="18" charset="2"/>
              </a:rPr>
              <a:t>variasi</a:t>
            </a:r>
            <a:r>
              <a:rPr lang="en-US" dirty="0">
                <a:latin typeface="Arial" charset="0"/>
                <a:sym typeface="Symbol" pitchFamily="18" charset="2"/>
              </a:rPr>
              <a:t> </a:t>
            </a:r>
            <a:r>
              <a:rPr lang="en-US" dirty="0" err="1">
                <a:latin typeface="Arial" charset="0"/>
                <a:sym typeface="Symbol" pitchFamily="18" charset="2"/>
              </a:rPr>
              <a:t>temperatur</a:t>
            </a:r>
            <a:r>
              <a:rPr lang="en-US" dirty="0">
                <a:latin typeface="Arial" charset="0"/>
                <a:sym typeface="Symbol" pitchFamily="18" charset="2"/>
              </a:rPr>
              <a:t>,</a:t>
            </a:r>
          </a:p>
          <a:p>
            <a:pPr marL="342900" indent="-342900">
              <a:lnSpc>
                <a:spcPct val="50000"/>
              </a:lnSpc>
              <a:spcBef>
                <a:spcPct val="20000"/>
              </a:spcBef>
            </a:pPr>
            <a:endParaRPr lang="en-US" dirty="0">
              <a:latin typeface="Arial" charset="0"/>
              <a:sym typeface="Symbol" pitchFamily="18" charset="2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Arial" charset="0"/>
                <a:sym typeface="Symbol" pitchFamily="18" charset="2"/>
              </a:rPr>
              <a:t>	</a:t>
            </a:r>
            <a:r>
              <a:rPr lang="id-ID" dirty="0">
                <a:latin typeface="Arial" charset="0"/>
                <a:cs typeface="Times New Roman" pitchFamily="18" charset="0"/>
              </a:rPr>
              <a:t>u</a:t>
            </a:r>
            <a:r>
              <a:rPr lang="en-US" dirty="0">
                <a:latin typeface="Arial" charset="0"/>
                <a:cs typeface="Times New Roman" pitchFamily="18" charset="0"/>
              </a:rPr>
              <a:t> (</a:t>
            </a:r>
            <a:r>
              <a:rPr lang="en-US" dirty="0" err="1">
                <a:latin typeface="Arial" charset="0"/>
                <a:cs typeface="Times New Roman" pitchFamily="18" charset="0"/>
              </a:rPr>
              <a:t>V</a:t>
            </a:r>
            <a:r>
              <a:rPr lang="en-US" baseline="-25000" dirty="0" err="1">
                <a:latin typeface="Arial" charset="0"/>
                <a:cs typeface="Times New Roman" pitchFamily="18" charset="0"/>
              </a:rPr>
              <a:t>Temperatur</a:t>
            </a:r>
            <a:r>
              <a:rPr lang="en-US" dirty="0">
                <a:latin typeface="Arial" charset="0"/>
                <a:cs typeface="Times New Roman" pitchFamily="18" charset="0"/>
              </a:rPr>
              <a:t>) =</a:t>
            </a:r>
            <a:r>
              <a:rPr lang="id-ID" dirty="0">
                <a:latin typeface="Arial" charset="0"/>
                <a:cs typeface="Times New Roman" pitchFamily="18" charset="0"/>
              </a:rPr>
              <a:t> ?????</a:t>
            </a:r>
            <a:endParaRPr lang="en-US" dirty="0">
              <a:latin typeface="Arial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aseline="30000" dirty="0">
                <a:latin typeface="Arial" charset="0"/>
                <a:sym typeface="Symbol" pitchFamily="18" charset="2"/>
              </a:rPr>
              <a:t>			</a:t>
            </a:r>
            <a:r>
              <a:rPr lang="en-US" dirty="0">
                <a:latin typeface="Arial" charset="0"/>
                <a:sym typeface="Symbol" pitchFamily="18" charset="2"/>
              </a:rPr>
              <a:t>         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Arial" charset="0"/>
                <a:sym typeface="Symbol" pitchFamily="18" charset="2"/>
              </a:rPr>
              <a:t>			</a:t>
            </a:r>
            <a:endParaRPr lang="en-US" dirty="0"/>
          </a:p>
          <a:p>
            <a:pPr marL="342900" indent="-342900">
              <a:spcBef>
                <a:spcPct val="20000"/>
              </a:spcBef>
            </a:pPr>
            <a:endParaRPr lang="en-US" dirty="0"/>
          </a:p>
        </p:txBody>
      </p:sp>
      <p:sp>
        <p:nvSpPr>
          <p:cNvPr id="18944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D118-BF7A-4AF4-9282-FDAAD077C211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err="1">
                <a:latin typeface="Arial" charset="0"/>
              </a:rPr>
              <a:t>Ketidakpastian</a:t>
            </a:r>
            <a:r>
              <a:rPr lang="en-US" dirty="0">
                <a:latin typeface="Arial" charset="0"/>
              </a:rPr>
              <a:t> Baku </a:t>
            </a:r>
            <a:r>
              <a:rPr lang="en-US" dirty="0" err="1">
                <a:latin typeface="Arial" charset="0"/>
              </a:rPr>
              <a:t>Asal</a:t>
            </a:r>
            <a:r>
              <a:rPr lang="en-US" dirty="0">
                <a:latin typeface="Arial" charset="0"/>
              </a:rPr>
              <a:t> Bias </a:t>
            </a:r>
            <a:r>
              <a:rPr lang="en-US" dirty="0" err="1">
                <a:latin typeface="Arial" charset="0"/>
              </a:rPr>
              <a:t>Titik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Akhir</a:t>
            </a:r>
            <a:endParaRPr lang="en-US" dirty="0">
              <a:latin typeface="Arial" charset="0"/>
            </a:endParaRP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3505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/>
              <a:t>	</a:t>
            </a:r>
            <a:r>
              <a:rPr lang="en-US">
                <a:latin typeface="Arial" charset="0"/>
              </a:rPr>
              <a:t>Ketidakpastian asal bias penentuan titik akhir titrasi oleh sistem autotitrator diabaikan.</a:t>
            </a:r>
          </a:p>
          <a:p>
            <a:pPr eaLnBrk="1" hangingPunct="1">
              <a:buFontTx/>
              <a:buNone/>
            </a:pPr>
            <a:r>
              <a:rPr lang="en-US">
                <a:latin typeface="Arial" charset="0"/>
              </a:rPr>
              <a:t>Jika menggunakan buret biasa: </a:t>
            </a:r>
          </a:p>
          <a:p>
            <a:pPr eaLnBrk="1" hangingPunct="1">
              <a:buFont typeface="Wingdings" pitchFamily="2" charset="2"/>
              <a:buChar char="à"/>
            </a:pPr>
            <a:r>
              <a:rPr lang="en-US">
                <a:latin typeface="Arial" charset="0"/>
                <a:sym typeface="Wingdings" pitchFamily="2" charset="2"/>
              </a:rPr>
              <a:t> 0,5 tetes = 0,05 mL </a:t>
            </a:r>
          </a:p>
          <a:p>
            <a:pPr eaLnBrk="1" hangingPunct="1">
              <a:buFont typeface="Wingdings" pitchFamily="2" charset="2"/>
              <a:buChar char="à"/>
            </a:pPr>
            <a:r>
              <a:rPr lang="en-US">
                <a:latin typeface="Arial" charset="0"/>
                <a:sym typeface="Wingdings" pitchFamily="2" charset="2"/>
              </a:rPr>
              <a:t> bagi akar 3</a:t>
            </a:r>
            <a:endParaRPr lang="en-US" baseline="-25000">
              <a:latin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D118-BF7A-4AF4-9282-FDAAD077C211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09519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81000" y="304800"/>
            <a:ext cx="8305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dirty="0" err="1">
                <a:solidFill>
                  <a:schemeClr val="tx2"/>
                </a:solidFill>
                <a:latin typeface="Arial" charset="0"/>
              </a:rPr>
              <a:t>Ketidakpastian</a:t>
            </a:r>
            <a:r>
              <a:rPr lang="en-US" sz="3200" dirty="0">
                <a:solidFill>
                  <a:schemeClr val="tx2"/>
                </a:solidFill>
                <a:latin typeface="Arial" charset="0"/>
              </a:rPr>
              <a:t> Baku </a:t>
            </a:r>
            <a:r>
              <a:rPr lang="en-US" sz="3200" dirty="0" err="1">
                <a:solidFill>
                  <a:schemeClr val="tx2"/>
                </a:solidFill>
                <a:latin typeface="Arial" charset="0"/>
              </a:rPr>
              <a:t>Asal</a:t>
            </a:r>
            <a:r>
              <a:rPr lang="en-US" sz="3200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Arial" charset="0"/>
              </a:rPr>
              <a:t>V</a:t>
            </a:r>
            <a:r>
              <a:rPr lang="en-US" sz="3200" baseline="-25000" dirty="0" err="1">
                <a:solidFill>
                  <a:schemeClr val="tx2"/>
                </a:solidFill>
                <a:latin typeface="Arial" charset="0"/>
              </a:rPr>
              <a:t>HCl</a:t>
            </a:r>
            <a:r>
              <a:rPr lang="en-US" sz="3200" baseline="-25000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sz="3200" dirty="0">
                <a:solidFill>
                  <a:schemeClr val="tx2"/>
                </a:solidFill>
                <a:latin typeface="Arial" charset="0"/>
              </a:rPr>
              <a:t>(</a:t>
            </a:r>
            <a:r>
              <a:rPr lang="en-US" sz="3200" dirty="0" err="1">
                <a:solidFill>
                  <a:schemeClr val="tx2"/>
                </a:solidFill>
                <a:latin typeface="Arial" charset="0"/>
              </a:rPr>
              <a:t>lanjutan</a:t>
            </a:r>
            <a:r>
              <a:rPr lang="en-US" sz="3200" dirty="0">
                <a:solidFill>
                  <a:schemeClr val="tx2"/>
                </a:solidFill>
                <a:latin typeface="Arial" charset="0"/>
              </a:rPr>
              <a:t>)</a:t>
            </a:r>
            <a:endParaRPr lang="en-US" sz="3200" baseline="-250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685800" y="2362200"/>
            <a:ext cx="77724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3200" dirty="0">
                <a:latin typeface="Arial" charset="0"/>
              </a:rPr>
              <a:t>	</a:t>
            </a:r>
            <a:r>
              <a:rPr lang="en-US" dirty="0">
                <a:latin typeface="Arial" charset="0"/>
              </a:rPr>
              <a:t>	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latin typeface="Arial" charset="0"/>
              </a:rPr>
              <a:t>	</a:t>
            </a:r>
            <a:r>
              <a:rPr lang="en-US" dirty="0" err="1">
                <a:latin typeface="Arial" charset="0"/>
              </a:rPr>
              <a:t>Maka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ketidakpastian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baku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asal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pemipetan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larutan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HCl</a:t>
            </a:r>
            <a:r>
              <a:rPr lang="en-US" dirty="0">
                <a:latin typeface="Arial" charset="0"/>
              </a:rPr>
              <a:t>,</a:t>
            </a:r>
          </a:p>
          <a:p>
            <a:pPr marL="342900" indent="-342900">
              <a:lnSpc>
                <a:spcPct val="40000"/>
              </a:lnSpc>
              <a:spcBef>
                <a:spcPct val="20000"/>
              </a:spcBef>
            </a:pPr>
            <a:endParaRPr lang="en-US" dirty="0">
              <a:latin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latin typeface="Arial" charset="0"/>
              </a:rPr>
              <a:t>	</a:t>
            </a:r>
            <a:r>
              <a:rPr lang="id-ID" dirty="0">
                <a:latin typeface="Arial" charset="0"/>
                <a:cs typeface="Times New Roman" pitchFamily="18" charset="0"/>
              </a:rPr>
              <a:t>u</a:t>
            </a:r>
            <a:r>
              <a:rPr lang="en-US" dirty="0">
                <a:latin typeface="Arial" charset="0"/>
                <a:cs typeface="Times New Roman" pitchFamily="18" charset="0"/>
              </a:rPr>
              <a:t> (</a:t>
            </a:r>
            <a:r>
              <a:rPr lang="en-US" dirty="0" err="1">
                <a:latin typeface="Arial" charset="0"/>
                <a:cs typeface="Times New Roman" pitchFamily="18" charset="0"/>
              </a:rPr>
              <a:t>V</a:t>
            </a:r>
            <a:r>
              <a:rPr lang="en-US" baseline="-25000" dirty="0" err="1">
                <a:latin typeface="Arial" charset="0"/>
                <a:cs typeface="Times New Roman" pitchFamily="18" charset="0"/>
              </a:rPr>
              <a:t>HCl</a:t>
            </a:r>
            <a:r>
              <a:rPr lang="en-US" dirty="0">
                <a:latin typeface="Arial" charset="0"/>
                <a:cs typeface="Times New Roman" pitchFamily="18" charset="0"/>
              </a:rPr>
              <a:t>) =</a:t>
            </a:r>
            <a:r>
              <a:rPr lang="id-ID" dirty="0">
                <a:latin typeface="Arial" charset="0"/>
                <a:cs typeface="Times New Roman" pitchFamily="18" charset="0"/>
              </a:rPr>
              <a:t>  ?????</a:t>
            </a:r>
            <a:endParaRPr lang="en-US" dirty="0">
              <a:latin typeface="Arial" charset="0"/>
              <a:cs typeface="Times New Roman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3200" dirty="0"/>
          </a:p>
        </p:txBody>
      </p:sp>
      <p:sp>
        <p:nvSpPr>
          <p:cNvPr id="1884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8419" name="Rectangle 3"/>
          <p:cNvSpPr>
            <a:spLocks noChangeArrowheads="1"/>
          </p:cNvSpPr>
          <p:nvPr/>
        </p:nvSpPr>
        <p:spPr bwMode="auto">
          <a:xfrm>
            <a:off x="-742950" y="1181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D118-BF7A-4AF4-9282-FDAAD077C211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6858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 err="1">
                <a:solidFill>
                  <a:schemeClr val="tx2"/>
                </a:solidFill>
                <a:latin typeface="Arial" charset="0"/>
              </a:rPr>
              <a:t>Ketidakpastian</a:t>
            </a:r>
            <a:r>
              <a:rPr lang="en-US" sz="2800" dirty="0">
                <a:solidFill>
                  <a:schemeClr val="tx2"/>
                </a:solidFill>
                <a:latin typeface="Arial" charset="0"/>
              </a:rPr>
              <a:t> Baku </a:t>
            </a:r>
            <a:r>
              <a:rPr lang="en-US" sz="2800" dirty="0" err="1">
                <a:solidFill>
                  <a:schemeClr val="tx2"/>
                </a:solidFill>
                <a:latin typeface="Arial" charset="0"/>
              </a:rPr>
              <a:t>Gabungan</a:t>
            </a:r>
            <a:r>
              <a:rPr lang="en-US" sz="2800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Arial" charset="0"/>
              </a:rPr>
              <a:t>C</a:t>
            </a:r>
            <a:r>
              <a:rPr lang="en-US" sz="2800" baseline="-25000" dirty="0" err="1">
                <a:solidFill>
                  <a:schemeClr val="tx2"/>
                </a:solidFill>
                <a:latin typeface="Arial" charset="0"/>
              </a:rPr>
              <a:t>HCl</a:t>
            </a:r>
            <a:endParaRPr lang="en-US" sz="2800" baseline="-250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685800" y="1828800"/>
            <a:ext cx="7772400" cy="430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 dirty="0">
                <a:latin typeface="Arial" charset="0"/>
              </a:rPr>
              <a:t>	</a:t>
            </a:r>
            <a:r>
              <a:rPr lang="en-US" dirty="0" err="1">
                <a:latin typeface="Arial" charset="0"/>
              </a:rPr>
              <a:t>Ketidakpastian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konsentrasi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larutan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contoh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HCl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ini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merupakan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gabungan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dari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komponen</a:t>
            </a:r>
            <a:r>
              <a:rPr lang="en-US" dirty="0">
                <a:latin typeface="Arial" charset="0"/>
              </a:rPr>
              <a:t>-</a:t>
            </a:r>
            <a:r>
              <a:rPr lang="en-US" dirty="0" err="1">
                <a:latin typeface="Arial" charset="0"/>
              </a:rPr>
              <a:t>komponen</a:t>
            </a:r>
            <a:r>
              <a:rPr lang="en-US" dirty="0">
                <a:latin typeface="Arial" charset="0"/>
              </a:rPr>
              <a:t>: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dirty="0">
                <a:latin typeface="Arial" charset="0"/>
              </a:rPr>
              <a:t>	</a:t>
            </a:r>
            <a:r>
              <a:rPr lang="en-US" dirty="0" err="1">
                <a:latin typeface="Arial" charset="0"/>
              </a:rPr>
              <a:t>kemurnian</a:t>
            </a:r>
            <a:r>
              <a:rPr lang="en-US" dirty="0">
                <a:latin typeface="Arial" charset="0"/>
              </a:rPr>
              <a:t> KHP (P</a:t>
            </a:r>
            <a:r>
              <a:rPr lang="en-US" baseline="-25000" dirty="0">
                <a:latin typeface="Arial" charset="0"/>
              </a:rPr>
              <a:t>KHP</a:t>
            </a:r>
            <a:r>
              <a:rPr lang="en-US" dirty="0">
                <a:latin typeface="Arial" charset="0"/>
              </a:rPr>
              <a:t>)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dirty="0">
                <a:latin typeface="Arial" charset="0"/>
              </a:rPr>
              <a:t>  </a:t>
            </a:r>
            <a:r>
              <a:rPr lang="en-US" dirty="0" err="1">
                <a:latin typeface="Arial" charset="0"/>
              </a:rPr>
              <a:t>penimbangan</a:t>
            </a:r>
            <a:r>
              <a:rPr lang="en-US" dirty="0">
                <a:latin typeface="Arial" charset="0"/>
              </a:rPr>
              <a:t> KHP (</a:t>
            </a:r>
            <a:r>
              <a:rPr lang="en-US" dirty="0" err="1">
                <a:latin typeface="Arial" charset="0"/>
              </a:rPr>
              <a:t>m</a:t>
            </a:r>
            <a:r>
              <a:rPr lang="en-US" baseline="-25000" dirty="0" err="1">
                <a:latin typeface="Arial" charset="0"/>
              </a:rPr>
              <a:t>KHP</a:t>
            </a:r>
            <a:r>
              <a:rPr lang="en-US" dirty="0">
                <a:latin typeface="Arial" charset="0"/>
              </a:rPr>
              <a:t>)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dirty="0">
                <a:latin typeface="Arial" charset="0"/>
              </a:rPr>
              <a:t>  </a:t>
            </a:r>
            <a:r>
              <a:rPr lang="en-US" dirty="0" err="1">
                <a:latin typeface="Arial" charset="0"/>
              </a:rPr>
              <a:t>repeatibiltas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metode</a:t>
            </a:r>
            <a:r>
              <a:rPr lang="en-US" dirty="0">
                <a:latin typeface="Arial" charset="0"/>
              </a:rPr>
              <a:t> 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dirty="0">
                <a:latin typeface="Arial" charset="0"/>
              </a:rPr>
              <a:t>  volume </a:t>
            </a:r>
            <a:r>
              <a:rPr lang="en-US" dirty="0" err="1">
                <a:latin typeface="Arial" charset="0"/>
              </a:rPr>
              <a:t>titran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pada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standardisasi</a:t>
            </a:r>
            <a:r>
              <a:rPr lang="en-US" dirty="0">
                <a:latin typeface="Arial" charset="0"/>
              </a:rPr>
              <a:t> (V</a:t>
            </a:r>
            <a:r>
              <a:rPr lang="en-US" baseline="-25000" dirty="0">
                <a:latin typeface="Arial" charset="0"/>
              </a:rPr>
              <a:t>T1</a:t>
            </a:r>
            <a:r>
              <a:rPr lang="en-US" dirty="0">
                <a:latin typeface="Arial" charset="0"/>
              </a:rPr>
              <a:t>) 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dirty="0">
                <a:latin typeface="Arial" charset="0"/>
              </a:rPr>
              <a:t>  volume </a:t>
            </a:r>
            <a:r>
              <a:rPr lang="en-US" dirty="0" err="1">
                <a:latin typeface="Arial" charset="0"/>
              </a:rPr>
              <a:t>titran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pada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titrasi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larutan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contoh</a:t>
            </a:r>
            <a:r>
              <a:rPr lang="en-US" dirty="0">
                <a:latin typeface="Arial" charset="0"/>
              </a:rPr>
              <a:t> (V</a:t>
            </a:r>
            <a:r>
              <a:rPr lang="en-US" baseline="-25000" dirty="0">
                <a:latin typeface="Arial" charset="0"/>
              </a:rPr>
              <a:t>T2</a:t>
            </a:r>
            <a:r>
              <a:rPr lang="en-US" dirty="0">
                <a:latin typeface="Arial" charset="0"/>
              </a:rPr>
              <a:t>)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dirty="0">
                <a:latin typeface="Arial" charset="0"/>
              </a:rPr>
              <a:t>  </a:t>
            </a:r>
            <a:r>
              <a:rPr lang="en-US" dirty="0" err="1">
                <a:latin typeface="Arial" charset="0"/>
              </a:rPr>
              <a:t>berat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molekul</a:t>
            </a:r>
            <a:r>
              <a:rPr lang="en-US" dirty="0">
                <a:latin typeface="Arial" charset="0"/>
              </a:rPr>
              <a:t> KHP (M</a:t>
            </a:r>
            <a:r>
              <a:rPr lang="en-US" baseline="-25000" dirty="0">
                <a:latin typeface="Arial" charset="0"/>
              </a:rPr>
              <a:t>KHP</a:t>
            </a:r>
            <a:r>
              <a:rPr lang="en-US" dirty="0">
                <a:latin typeface="Arial" charset="0"/>
              </a:rPr>
              <a:t>)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dirty="0">
                <a:latin typeface="Arial" charset="0"/>
              </a:rPr>
              <a:t>  volume </a:t>
            </a:r>
            <a:r>
              <a:rPr lang="en-US" dirty="0" err="1">
                <a:latin typeface="Arial" charset="0"/>
              </a:rPr>
              <a:t>larutan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contoh</a:t>
            </a:r>
            <a:r>
              <a:rPr lang="en-US" dirty="0">
                <a:latin typeface="Arial" charset="0"/>
              </a:rPr>
              <a:t> yang </a:t>
            </a:r>
            <a:r>
              <a:rPr lang="en-US" dirty="0" err="1">
                <a:latin typeface="Arial" charset="0"/>
              </a:rPr>
              <a:t>dititrasi</a:t>
            </a:r>
            <a:r>
              <a:rPr lang="en-US" dirty="0">
                <a:latin typeface="Arial" charset="0"/>
              </a:rPr>
              <a:t> (</a:t>
            </a:r>
            <a:r>
              <a:rPr lang="en-US" dirty="0" err="1">
                <a:latin typeface="Arial" charset="0"/>
              </a:rPr>
              <a:t>V</a:t>
            </a:r>
            <a:r>
              <a:rPr lang="en-US" baseline="-25000" dirty="0" err="1">
                <a:latin typeface="Arial" charset="0"/>
              </a:rPr>
              <a:t>HCl</a:t>
            </a:r>
            <a:r>
              <a:rPr lang="en-US" dirty="0">
                <a:latin typeface="Arial" charset="0"/>
              </a:rPr>
              <a:t>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D948C7-998A-4D5D-A29A-8423767480C0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2590800"/>
            <a:ext cx="8305800" cy="457200"/>
          </a:xfrm>
          <a:prstGeom prst="rect">
            <a:avLst/>
          </a:prstGeom>
          <a:solidFill>
            <a:schemeClr val="bg1">
              <a:lumMod val="75000"/>
            </a:schemeClr>
          </a:solidFill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685800" y="3810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 err="1">
                <a:solidFill>
                  <a:schemeClr val="tx2"/>
                </a:solidFill>
                <a:latin typeface="Arial" charset="0"/>
              </a:rPr>
              <a:t>Ketidakpastian</a:t>
            </a:r>
            <a:r>
              <a:rPr lang="en-US" sz="2800" dirty="0">
                <a:solidFill>
                  <a:schemeClr val="tx2"/>
                </a:solidFill>
                <a:latin typeface="Arial" charset="0"/>
              </a:rPr>
              <a:t> Baku </a:t>
            </a:r>
            <a:r>
              <a:rPr lang="en-US" sz="2800" dirty="0" err="1">
                <a:solidFill>
                  <a:schemeClr val="tx2"/>
                </a:solidFill>
                <a:latin typeface="Arial" charset="0"/>
              </a:rPr>
              <a:t>Gabungan</a:t>
            </a:r>
            <a:r>
              <a:rPr lang="en-US" sz="2800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Arial" charset="0"/>
              </a:rPr>
              <a:t>C</a:t>
            </a:r>
            <a:r>
              <a:rPr lang="en-US" sz="2800" baseline="-25000" dirty="0" err="1">
                <a:solidFill>
                  <a:schemeClr val="tx2"/>
                </a:solidFill>
                <a:latin typeface="Arial" charset="0"/>
              </a:rPr>
              <a:t>HCl</a:t>
            </a:r>
            <a:r>
              <a:rPr lang="en-US" sz="2800" baseline="-25000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sz="2800" dirty="0">
                <a:solidFill>
                  <a:schemeClr val="tx2"/>
                </a:solidFill>
                <a:latin typeface="Arial" charset="0"/>
              </a:rPr>
              <a:t>(</a:t>
            </a:r>
            <a:r>
              <a:rPr lang="en-US" sz="2800" dirty="0" err="1">
                <a:solidFill>
                  <a:schemeClr val="tx2"/>
                </a:solidFill>
                <a:latin typeface="Arial" charset="0"/>
              </a:rPr>
              <a:t>Lanjutan</a:t>
            </a:r>
            <a:r>
              <a:rPr lang="en-US" sz="2800" dirty="0">
                <a:solidFill>
                  <a:schemeClr val="tx2"/>
                </a:solidFill>
                <a:latin typeface="Arial" charset="0"/>
              </a:rPr>
              <a:t>)</a:t>
            </a:r>
          </a:p>
        </p:txBody>
      </p:sp>
      <p:graphicFrame>
        <p:nvGraphicFramePr>
          <p:cNvPr id="101379" name="Group 3"/>
          <p:cNvGraphicFramePr>
            <a:graphicFrameLocks noGrp="1"/>
          </p:cNvGraphicFramePr>
          <p:nvPr>
            <p:ph type="tbl" idx="4294967295"/>
            <p:extLst>
              <p:ext uri="{D42A27DB-BD31-4B8C-83A1-F6EECF244321}">
                <p14:modId xmlns:p14="http://schemas.microsoft.com/office/powerpoint/2010/main" val="3208891168"/>
              </p:ext>
            </p:extLst>
          </p:nvPr>
        </p:nvGraphicFramePr>
        <p:xfrm>
          <a:off x="457200" y="1905000"/>
          <a:ext cx="8286750" cy="3898583"/>
        </p:xfrm>
        <a:graphic>
          <a:graphicData uri="http://schemas.openxmlformats.org/drawingml/2006/table">
            <a:tbl>
              <a:tblPr/>
              <a:tblGrid>
                <a:gridCol w="825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3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19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Nilai 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Ketidakpastian Baku µ(x)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Ketidakpastian Baku Relatif µ(x)/x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Rank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Rep.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KHP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0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KHP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0,3888 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KHP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204,2212 g/mol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18,64 mL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14,89 mL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HCl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 mL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en-US" sz="2000" b="0" i="0" u="none" strike="noStrike" cap="none" normalizeH="0" baseline="-25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HCl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0,10139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mol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D948C7-998A-4D5D-A29A-8423767480C0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 err="1">
                <a:solidFill>
                  <a:schemeClr val="tx2"/>
                </a:solidFill>
                <a:latin typeface="Arial" charset="0"/>
              </a:rPr>
              <a:t>Ketidakpastian</a:t>
            </a:r>
            <a:r>
              <a:rPr lang="en-US" sz="2800" dirty="0">
                <a:solidFill>
                  <a:schemeClr val="tx2"/>
                </a:solidFill>
                <a:latin typeface="Arial" charset="0"/>
              </a:rPr>
              <a:t> Baku </a:t>
            </a:r>
            <a:r>
              <a:rPr lang="en-US" sz="2800" dirty="0" err="1">
                <a:solidFill>
                  <a:schemeClr val="tx2"/>
                </a:solidFill>
                <a:latin typeface="Arial" charset="0"/>
              </a:rPr>
              <a:t>Gabungan</a:t>
            </a:r>
            <a:r>
              <a:rPr lang="id-ID" sz="2800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Arial" charset="0"/>
              </a:rPr>
              <a:t>Relatif</a:t>
            </a:r>
            <a:r>
              <a:rPr lang="en-US" sz="2800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Arial" charset="0"/>
              </a:rPr>
              <a:t>C</a:t>
            </a:r>
            <a:r>
              <a:rPr lang="en-US" sz="2800" baseline="-25000" dirty="0" err="1">
                <a:solidFill>
                  <a:schemeClr val="tx2"/>
                </a:solidFill>
                <a:latin typeface="Arial" charset="0"/>
              </a:rPr>
              <a:t>HCl</a:t>
            </a:r>
            <a:endParaRPr lang="en-US" sz="2800" baseline="-250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136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3667" name="Rectangle 3"/>
          <p:cNvSpPr>
            <a:spLocks noChangeArrowheads="1"/>
          </p:cNvSpPr>
          <p:nvPr/>
        </p:nvSpPr>
        <p:spPr bwMode="auto">
          <a:xfrm>
            <a:off x="-742950" y="1371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367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3676" name="Rectangle 12"/>
          <p:cNvSpPr>
            <a:spLocks noChangeArrowheads="1"/>
          </p:cNvSpPr>
          <p:nvPr/>
        </p:nvSpPr>
        <p:spPr bwMode="auto">
          <a:xfrm>
            <a:off x="0" y="1314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367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3679" name="Rectangle 15"/>
          <p:cNvSpPr>
            <a:spLocks noChangeArrowheads="1"/>
          </p:cNvSpPr>
          <p:nvPr/>
        </p:nvSpPr>
        <p:spPr bwMode="auto">
          <a:xfrm>
            <a:off x="-742950" y="9239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368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3682" name="Rectangle 18"/>
          <p:cNvSpPr>
            <a:spLocks noChangeArrowheads="1"/>
          </p:cNvSpPr>
          <p:nvPr/>
        </p:nvSpPr>
        <p:spPr bwMode="auto">
          <a:xfrm>
            <a:off x="-742950" y="16097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742950" y="2171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43000" y="2200972"/>
            <a:ext cx="5715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id-ID" sz="2000" dirty="0">
                <a:latin typeface="Arial" charset="0"/>
              </a:rPr>
              <a:t>u</a:t>
            </a:r>
            <a:r>
              <a:rPr lang="en-US" baseline="-25000" dirty="0">
                <a:latin typeface="Arial" charset="0"/>
                <a:cs typeface="Times New Roman" pitchFamily="18" charset="0"/>
              </a:rPr>
              <a:t>C</a:t>
            </a:r>
            <a:r>
              <a:rPr lang="id-ID" dirty="0">
                <a:latin typeface="Arial" charset="0"/>
                <a:cs typeface="Times New Roman" pitchFamily="18" charset="0"/>
              </a:rPr>
              <a:t> </a:t>
            </a:r>
            <a:r>
              <a:rPr lang="en-US" dirty="0">
                <a:latin typeface="Arial" charset="0"/>
                <a:cs typeface="Times New Roman" pitchFamily="18" charset="0"/>
              </a:rPr>
              <a:t>(</a:t>
            </a:r>
            <a:r>
              <a:rPr lang="en-US" dirty="0" err="1">
                <a:latin typeface="Arial" charset="0"/>
                <a:cs typeface="Times New Roman" pitchFamily="18" charset="0"/>
              </a:rPr>
              <a:t>C</a:t>
            </a:r>
            <a:r>
              <a:rPr lang="en-US" baseline="-25000" dirty="0" err="1">
                <a:latin typeface="Arial" charset="0"/>
                <a:cs typeface="Times New Roman" pitchFamily="18" charset="0"/>
              </a:rPr>
              <a:t>HCl</a:t>
            </a:r>
            <a:r>
              <a:rPr lang="en-US" dirty="0">
                <a:latin typeface="Arial" charset="0"/>
                <a:cs typeface="Times New Roman" pitchFamily="18" charset="0"/>
              </a:rPr>
              <a:t>/</a:t>
            </a:r>
            <a:r>
              <a:rPr lang="en-US" dirty="0" err="1">
                <a:latin typeface="Arial" charset="0"/>
                <a:cs typeface="Times New Roman" pitchFamily="18" charset="0"/>
              </a:rPr>
              <a:t>C</a:t>
            </a:r>
            <a:r>
              <a:rPr lang="en-US" baseline="-25000" dirty="0" err="1">
                <a:latin typeface="Arial" charset="0"/>
                <a:cs typeface="Times New Roman" pitchFamily="18" charset="0"/>
              </a:rPr>
              <a:t>HCl</a:t>
            </a:r>
            <a:r>
              <a:rPr lang="en-US" dirty="0">
                <a:latin typeface="Arial" charset="0"/>
                <a:cs typeface="Times New Roman" pitchFamily="18" charset="0"/>
              </a:rPr>
              <a:t>) =</a:t>
            </a:r>
            <a:r>
              <a:rPr lang="id-ID" dirty="0">
                <a:latin typeface="Arial" charset="0"/>
                <a:cs typeface="Times New Roman" pitchFamily="18" charset="0"/>
              </a:rPr>
              <a:t> </a:t>
            </a:r>
            <a:r>
              <a:rPr lang="en-US" dirty="0">
                <a:latin typeface="Arial" charset="0"/>
                <a:cs typeface="Times New Roman" pitchFamily="18" charset="0"/>
              </a:rPr>
              <a:t>  	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D948C7-998A-4D5D-A29A-8423767480C0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dirty="0" err="1">
                <a:solidFill>
                  <a:schemeClr val="tx2"/>
                </a:solidFill>
                <a:latin typeface="Arial" charset="0"/>
              </a:rPr>
              <a:t>Ketidakpastian</a:t>
            </a:r>
            <a:r>
              <a:rPr lang="en-US" sz="3200" dirty="0">
                <a:solidFill>
                  <a:schemeClr val="tx2"/>
                </a:solidFill>
                <a:latin typeface="Arial" charset="0"/>
              </a:rPr>
              <a:t> Baku </a:t>
            </a:r>
            <a:r>
              <a:rPr lang="en-US" sz="3200" dirty="0" err="1">
                <a:solidFill>
                  <a:schemeClr val="tx2"/>
                </a:solidFill>
                <a:latin typeface="Arial" charset="0"/>
              </a:rPr>
              <a:t>Gabungan</a:t>
            </a:r>
            <a:r>
              <a:rPr lang="id-ID" sz="3200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Arial" charset="0"/>
              </a:rPr>
              <a:t>C</a:t>
            </a:r>
            <a:r>
              <a:rPr lang="en-US" sz="3200" baseline="-25000" dirty="0" err="1">
                <a:solidFill>
                  <a:schemeClr val="tx2"/>
                </a:solidFill>
                <a:latin typeface="Arial" charset="0"/>
              </a:rPr>
              <a:t>HCl</a:t>
            </a:r>
            <a:endParaRPr lang="en-US" sz="3200" baseline="-250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685800" y="22098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baseline="30000">
              <a:latin typeface="Arial" charset="0"/>
            </a:endParaRP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1752600" y="2438400"/>
            <a:ext cx="61722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0"/>
              </a:spcBef>
            </a:pPr>
            <a:endParaRPr lang="en-US" sz="2800" dirty="0">
              <a:latin typeface="Arial" charset="0"/>
              <a:cs typeface="Times New Roman" pitchFamily="18" charset="0"/>
            </a:endParaRPr>
          </a:p>
          <a:p>
            <a:pPr marL="342900" indent="-342900">
              <a:spcBef>
                <a:spcPct val="50000"/>
              </a:spcBef>
            </a:pPr>
            <a:endParaRPr lang="en-US" sz="2800" dirty="0">
              <a:latin typeface="Arial" charset="0"/>
              <a:cs typeface="Times New Roman" pitchFamily="18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sz="2800" dirty="0">
                <a:latin typeface="Arial" charset="0"/>
                <a:cs typeface="Times New Roman" pitchFamily="18" charset="0"/>
              </a:rPr>
              <a:t>		        </a:t>
            </a:r>
            <a:endParaRPr lang="en-US" sz="2800" dirty="0"/>
          </a:p>
        </p:txBody>
      </p:sp>
      <p:sp>
        <p:nvSpPr>
          <p:cNvPr id="1116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161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33600" y="2743200"/>
            <a:ext cx="4038600" cy="1012232"/>
          </a:xfrm>
          <a:prstGeom prst="rect">
            <a:avLst/>
          </a:prstGeom>
          <a:noFill/>
        </p:spPr>
      </p:pic>
      <p:sp>
        <p:nvSpPr>
          <p:cNvPr id="111619" name="Rectangle 3"/>
          <p:cNvSpPr>
            <a:spLocks noChangeArrowheads="1"/>
          </p:cNvSpPr>
          <p:nvPr/>
        </p:nvSpPr>
        <p:spPr bwMode="auto">
          <a:xfrm>
            <a:off x="0" y="13906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D948C7-998A-4D5D-A29A-8423767480C0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381000" y="533400"/>
            <a:ext cx="8458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 err="1">
                <a:solidFill>
                  <a:schemeClr val="tx2"/>
                </a:solidFill>
                <a:latin typeface="Arial" charset="0"/>
              </a:rPr>
              <a:t>Perhitungan</a:t>
            </a:r>
            <a:r>
              <a:rPr lang="en-US" sz="2800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Arial" charset="0"/>
              </a:rPr>
              <a:t>Ketidakpastian</a:t>
            </a:r>
            <a:r>
              <a:rPr lang="en-US" sz="2800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Arial" charset="0"/>
              </a:rPr>
              <a:t>Diperluas</a:t>
            </a: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685800" y="2209800"/>
            <a:ext cx="7772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 dirty="0"/>
              <a:t>	</a:t>
            </a:r>
            <a:r>
              <a:rPr lang="en-US" dirty="0" err="1">
                <a:latin typeface="Arial" charset="0"/>
              </a:rPr>
              <a:t>Untuk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tingkat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kepercayaan</a:t>
            </a:r>
            <a:r>
              <a:rPr lang="en-US" dirty="0">
                <a:latin typeface="Arial" charset="0"/>
              </a:rPr>
              <a:t> = 95% </a:t>
            </a:r>
            <a:r>
              <a:rPr lang="en-US" dirty="0" err="1">
                <a:latin typeface="Arial" charset="0"/>
              </a:rPr>
              <a:t>digunakan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faktor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pencakupan</a:t>
            </a:r>
            <a:r>
              <a:rPr lang="en-US" dirty="0">
                <a:latin typeface="Arial" charset="0"/>
              </a:rPr>
              <a:t>, k = 2.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Arial" charset="0"/>
              </a:rPr>
              <a:t>	</a:t>
            </a:r>
            <a:r>
              <a:rPr lang="en-US" dirty="0" err="1">
                <a:latin typeface="Arial" charset="0"/>
              </a:rPr>
              <a:t>Sehingga</a:t>
            </a:r>
            <a:r>
              <a:rPr lang="en-US" sz="3200" dirty="0">
                <a:latin typeface="Arial" charset="0"/>
              </a:rPr>
              <a:t>,</a:t>
            </a:r>
          </a:p>
          <a:p>
            <a:pPr marL="342900" indent="-342900">
              <a:lnSpc>
                <a:spcPct val="20000"/>
              </a:lnSpc>
              <a:spcBef>
                <a:spcPct val="20000"/>
              </a:spcBef>
            </a:pPr>
            <a:endParaRPr lang="en-US" sz="3200" dirty="0">
              <a:latin typeface="Arial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3200" dirty="0">
                <a:latin typeface="Arial" charset="0"/>
              </a:rPr>
              <a:t>	 </a:t>
            </a:r>
            <a:r>
              <a:rPr lang="en-US" dirty="0">
                <a:latin typeface="Arial" charset="0"/>
              </a:rPr>
              <a:t>U </a:t>
            </a:r>
            <a:r>
              <a:rPr lang="en-US" dirty="0" err="1">
                <a:latin typeface="Arial" charset="0"/>
              </a:rPr>
              <a:t>C</a:t>
            </a:r>
            <a:r>
              <a:rPr lang="en-US" baseline="-25000" dirty="0" err="1">
                <a:latin typeface="Arial" charset="0"/>
              </a:rPr>
              <a:t>HCl</a:t>
            </a:r>
            <a:r>
              <a:rPr lang="en-US" dirty="0">
                <a:latin typeface="Arial" charset="0"/>
              </a:rPr>
              <a:t>   =  k x (</a:t>
            </a:r>
            <a:r>
              <a:rPr lang="en-US" dirty="0">
                <a:latin typeface="Arial" charset="0"/>
                <a:cs typeface="Times New Roman" pitchFamily="18" charset="0"/>
              </a:rPr>
              <a:t>µ</a:t>
            </a:r>
            <a:r>
              <a:rPr lang="en-US" baseline="-25000" dirty="0">
                <a:latin typeface="Arial" charset="0"/>
                <a:cs typeface="Times New Roman" pitchFamily="18" charset="0"/>
              </a:rPr>
              <a:t>C </a:t>
            </a:r>
            <a:r>
              <a:rPr lang="en-US" dirty="0" err="1">
                <a:latin typeface="Arial" charset="0"/>
                <a:cs typeface="Times New Roman" pitchFamily="18" charset="0"/>
              </a:rPr>
              <a:t>C</a:t>
            </a:r>
            <a:r>
              <a:rPr lang="en-US" baseline="-25000" dirty="0" err="1">
                <a:latin typeface="Arial" charset="0"/>
                <a:cs typeface="Times New Roman" pitchFamily="18" charset="0"/>
              </a:rPr>
              <a:t>HCl</a:t>
            </a:r>
            <a:r>
              <a:rPr lang="en-US" dirty="0">
                <a:latin typeface="Arial" charset="0"/>
                <a:cs typeface="Times New Roman" pitchFamily="18" charset="0"/>
              </a:rPr>
              <a:t>)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Arial" charset="0"/>
                <a:cs typeface="Times New Roman" pitchFamily="18" charset="0"/>
              </a:rPr>
              <a:t>		              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D948C7-998A-4D5D-A29A-8423767480C0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dirty="0" err="1">
                <a:solidFill>
                  <a:schemeClr val="tx2"/>
                </a:solidFill>
                <a:latin typeface="Arial" charset="0"/>
              </a:rPr>
              <a:t>Pelaporan</a:t>
            </a:r>
            <a:r>
              <a:rPr lang="en-US" sz="3200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sz="3200" dirty="0" err="1">
                <a:solidFill>
                  <a:schemeClr val="tx2"/>
                </a:solidFill>
                <a:latin typeface="Arial" charset="0"/>
              </a:rPr>
              <a:t>Hasil</a:t>
            </a:r>
            <a:endParaRPr lang="en-US" sz="32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685800" y="2438400"/>
            <a:ext cx="7772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120000"/>
              </a:lnSpc>
              <a:spcBef>
                <a:spcPct val="20000"/>
              </a:spcBef>
            </a:pPr>
            <a:r>
              <a:rPr lang="en-US" sz="3200" dirty="0"/>
              <a:t>	</a:t>
            </a:r>
            <a:r>
              <a:rPr lang="en-US" sz="2800" dirty="0" err="1">
                <a:latin typeface="Arial" charset="0"/>
              </a:rPr>
              <a:t>Konsentrasi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HCl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dalam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larutan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contoh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adalah</a:t>
            </a:r>
            <a:r>
              <a:rPr lang="en-US" sz="2800" dirty="0">
                <a:latin typeface="Arial" charset="0"/>
              </a:rPr>
              <a:t>:</a:t>
            </a:r>
          </a:p>
          <a:p>
            <a:pPr marL="342900" indent="-342900" algn="ctr">
              <a:lnSpc>
                <a:spcPct val="120000"/>
              </a:lnSpc>
              <a:spcBef>
                <a:spcPct val="20000"/>
              </a:spcBef>
            </a:pPr>
            <a:r>
              <a:rPr lang="en-US" sz="2800" dirty="0">
                <a:latin typeface="Arial" charset="0"/>
              </a:rPr>
              <a:t>	 0,10139 </a:t>
            </a:r>
            <a:r>
              <a:rPr lang="en-US" sz="2800" dirty="0">
                <a:latin typeface="Arial" charset="0"/>
                <a:sym typeface="Symbol" pitchFamily="18" charset="2"/>
              </a:rPr>
              <a:t></a:t>
            </a:r>
            <a:r>
              <a:rPr lang="en-US" sz="2800" dirty="0">
                <a:latin typeface="Arial" charset="0"/>
              </a:rPr>
              <a:t> </a:t>
            </a:r>
            <a:r>
              <a:rPr lang="id-ID" sz="2800" dirty="0">
                <a:latin typeface="Arial" charset="0"/>
              </a:rPr>
              <a:t>????</a:t>
            </a:r>
            <a:r>
              <a:rPr lang="en-US" sz="2800" dirty="0">
                <a:latin typeface="Arial" charset="0"/>
                <a:cs typeface="Times New Roman" pitchFamily="18" charset="0"/>
              </a:rPr>
              <a:t> mol/L </a:t>
            </a:r>
          </a:p>
          <a:p>
            <a:pPr marL="342900" indent="-342900" algn="ctr">
              <a:lnSpc>
                <a:spcPct val="120000"/>
              </a:lnSpc>
              <a:spcBef>
                <a:spcPct val="20000"/>
              </a:spcBef>
            </a:pPr>
            <a:r>
              <a:rPr lang="en-US" sz="2800" dirty="0" err="1">
                <a:latin typeface="Arial" charset="0"/>
                <a:cs typeface="Times New Roman" pitchFamily="18" charset="0"/>
              </a:rPr>
              <a:t>Dengan</a:t>
            </a:r>
            <a:r>
              <a:rPr lang="en-US" sz="2800" dirty="0">
                <a:latin typeface="Arial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Arial" charset="0"/>
                <a:cs typeface="Times New Roman" pitchFamily="18" charset="0"/>
              </a:rPr>
              <a:t>tingkat</a:t>
            </a:r>
            <a:r>
              <a:rPr lang="en-US" sz="2800" dirty="0">
                <a:latin typeface="Arial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Arial" charset="0"/>
                <a:cs typeface="Times New Roman" pitchFamily="18" charset="0"/>
              </a:rPr>
              <a:t>kepercayaan</a:t>
            </a:r>
            <a:r>
              <a:rPr lang="en-US" sz="2800" dirty="0">
                <a:latin typeface="Arial" charset="0"/>
                <a:cs typeface="Times New Roman" pitchFamily="18" charset="0"/>
              </a:rPr>
              <a:t> 95%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D948C7-998A-4D5D-A29A-8423767480C0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609600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>
                <a:latin typeface="Arial" charset="0"/>
              </a:rPr>
              <a:t>Data </a:t>
            </a:r>
            <a:r>
              <a:rPr lang="en-US" dirty="0" err="1">
                <a:latin typeface="Arial" charset="0"/>
              </a:rPr>
              <a:t>Percobaan</a:t>
            </a:r>
            <a:endParaRPr lang="en-US" dirty="0">
              <a:latin typeface="Arial" charset="0"/>
            </a:endParaRPr>
          </a:p>
        </p:txBody>
      </p:sp>
      <p:graphicFrame>
        <p:nvGraphicFramePr>
          <p:cNvPr id="58372" name="Group 4"/>
          <p:cNvGraphicFramePr>
            <a:graphicFrameLocks noGrp="1"/>
          </p:cNvGraphicFramePr>
          <p:nvPr>
            <p:ph sz="quarter" idx="1"/>
          </p:nvPr>
        </p:nvGraphicFramePr>
        <p:xfrm>
          <a:off x="685800" y="2286000"/>
          <a:ext cx="7772400" cy="3810002"/>
        </p:xfrm>
        <a:graphic>
          <a:graphicData uri="http://schemas.openxmlformats.org/drawingml/2006/table">
            <a:tbl>
              <a:tblPr/>
              <a:tblGrid>
                <a:gridCol w="1173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2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7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92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1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SIMBOL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KETERANGAN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NILAI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SATUAN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KHP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Massa (berat) KHP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0,3888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gram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KHP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Kemurnian KHP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2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Vol. NaOH untuk titrasi KHP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18,64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KHP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Massa molar KHP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204,2212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g/mol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1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NaOH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Konsentrasi NaOH dalam sampel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0,10214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mol/L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D118-BF7A-4AF4-9282-FDAAD077C21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2"/>
          <p:cNvSpPr>
            <a:spLocks noChangeArrowheads="1"/>
          </p:cNvSpPr>
          <p:nvPr/>
        </p:nvSpPr>
        <p:spPr bwMode="auto">
          <a:xfrm>
            <a:off x="685800" y="114300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dirty="0">
                <a:solidFill>
                  <a:schemeClr val="tx2"/>
                </a:solidFill>
                <a:latin typeface="Arial" charset="0"/>
              </a:rPr>
              <a:t>Diagram Fish-Bone </a:t>
            </a:r>
          </a:p>
        </p:txBody>
      </p:sp>
      <p:sp>
        <p:nvSpPr>
          <p:cNvPr id="53" name="Text Box 5"/>
          <p:cNvSpPr txBox="1">
            <a:spLocks noChangeArrowheads="1"/>
          </p:cNvSpPr>
          <p:nvPr/>
        </p:nvSpPr>
        <p:spPr bwMode="auto">
          <a:xfrm>
            <a:off x="7734300" y="329565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C</a:t>
            </a:r>
            <a:r>
              <a:rPr lang="en-US" b="1" baseline="-25000">
                <a:latin typeface="Arial" charset="0"/>
              </a:rPr>
              <a:t>NaOH</a:t>
            </a:r>
          </a:p>
        </p:txBody>
      </p:sp>
      <p:sp>
        <p:nvSpPr>
          <p:cNvPr id="54" name="Text Box 10"/>
          <p:cNvSpPr txBox="1">
            <a:spLocks noChangeArrowheads="1"/>
          </p:cNvSpPr>
          <p:nvPr/>
        </p:nvSpPr>
        <p:spPr bwMode="auto">
          <a:xfrm>
            <a:off x="2305050" y="6096000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/>
          </a:p>
        </p:txBody>
      </p:sp>
      <p:sp>
        <p:nvSpPr>
          <p:cNvPr id="55" name="Line 3"/>
          <p:cNvSpPr>
            <a:spLocks noChangeShapeType="1"/>
          </p:cNvSpPr>
          <p:nvPr/>
        </p:nvSpPr>
        <p:spPr bwMode="auto">
          <a:xfrm>
            <a:off x="762000" y="3505200"/>
            <a:ext cx="693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6" name="Line 4"/>
          <p:cNvSpPr>
            <a:spLocks noChangeShapeType="1"/>
          </p:cNvSpPr>
          <p:nvPr/>
        </p:nvSpPr>
        <p:spPr bwMode="auto">
          <a:xfrm>
            <a:off x="914400" y="1524000"/>
            <a:ext cx="9144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" name="Line 11"/>
          <p:cNvSpPr>
            <a:spLocks noChangeShapeType="1"/>
          </p:cNvSpPr>
          <p:nvPr/>
        </p:nvSpPr>
        <p:spPr bwMode="auto">
          <a:xfrm flipV="1">
            <a:off x="5924550" y="3505200"/>
            <a:ext cx="10668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8" name="Line 13"/>
          <p:cNvSpPr>
            <a:spLocks noChangeShapeType="1"/>
          </p:cNvSpPr>
          <p:nvPr/>
        </p:nvSpPr>
        <p:spPr bwMode="auto">
          <a:xfrm>
            <a:off x="4286250" y="1524000"/>
            <a:ext cx="9144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" name="Line 14"/>
          <p:cNvSpPr>
            <a:spLocks noChangeShapeType="1"/>
          </p:cNvSpPr>
          <p:nvPr/>
        </p:nvSpPr>
        <p:spPr bwMode="auto">
          <a:xfrm>
            <a:off x="3257550" y="31242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0" name="Line 15"/>
          <p:cNvSpPr>
            <a:spLocks noChangeShapeType="1"/>
          </p:cNvSpPr>
          <p:nvPr/>
        </p:nvSpPr>
        <p:spPr bwMode="auto">
          <a:xfrm>
            <a:off x="5048250" y="31242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" name="Line 16"/>
          <p:cNvSpPr>
            <a:spLocks noChangeShapeType="1"/>
          </p:cNvSpPr>
          <p:nvPr/>
        </p:nvSpPr>
        <p:spPr bwMode="auto">
          <a:xfrm>
            <a:off x="3505200" y="1905000"/>
            <a:ext cx="6096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2" name="Line 17"/>
          <p:cNvSpPr>
            <a:spLocks noChangeShapeType="1"/>
          </p:cNvSpPr>
          <p:nvPr/>
        </p:nvSpPr>
        <p:spPr bwMode="auto">
          <a:xfrm flipH="1">
            <a:off x="5924550" y="1828800"/>
            <a:ext cx="5334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" name="Line 34"/>
          <p:cNvSpPr>
            <a:spLocks noChangeShapeType="1"/>
          </p:cNvSpPr>
          <p:nvPr/>
        </p:nvSpPr>
        <p:spPr bwMode="auto">
          <a:xfrm flipV="1">
            <a:off x="4819650" y="3495675"/>
            <a:ext cx="112395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" name="Line 47"/>
          <p:cNvSpPr>
            <a:spLocks noChangeShapeType="1"/>
          </p:cNvSpPr>
          <p:nvPr/>
        </p:nvSpPr>
        <p:spPr bwMode="auto">
          <a:xfrm flipV="1">
            <a:off x="1733550" y="3543300"/>
            <a:ext cx="112395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0" y="6568440"/>
            <a:ext cx="1981200" cy="365760"/>
          </a:xfrm>
        </p:spPr>
        <p:txBody>
          <a:bodyPr/>
          <a:lstStyle/>
          <a:p>
            <a:pPr>
              <a:defRPr/>
            </a:pPr>
            <a:r>
              <a:rPr lang="en-US" dirty="0"/>
              <a:t>6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en-US" dirty="0" err="1">
                <a:latin typeface="Arial" pitchFamily="34" charset="0"/>
                <a:cs typeface="Arial" pitchFamily="34" charset="0"/>
              </a:rPr>
              <a:t>Estimasi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ketidakpastian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baku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setiap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komponen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2057400"/>
            <a:ext cx="8610600" cy="2971800"/>
          </a:xfrm>
        </p:spPr>
        <p:txBody>
          <a:bodyPr>
            <a:normAutofit/>
          </a:bodyPr>
          <a:lstStyle/>
          <a:p>
            <a:r>
              <a:rPr lang="en-US" sz="2700" dirty="0">
                <a:latin typeface="Arial" pitchFamily="34" charset="0"/>
                <a:cs typeface="Arial" pitchFamily="34" charset="0"/>
              </a:rPr>
              <a:t>1. </a:t>
            </a:r>
            <a:r>
              <a:rPr lang="en-US" sz="27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Ketidakpastian</a:t>
            </a:r>
            <a:r>
              <a:rPr lang="en-US" sz="27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Baku </a:t>
            </a:r>
            <a:r>
              <a:rPr lang="en-US" sz="27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Asal</a:t>
            </a:r>
            <a:r>
              <a:rPr lang="en-US" sz="27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P</a:t>
            </a:r>
            <a:r>
              <a:rPr lang="en-US" sz="2700" baseline="-25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KHP</a:t>
            </a:r>
          </a:p>
          <a:p>
            <a:r>
              <a:rPr lang="en-US" sz="2700" dirty="0">
                <a:latin typeface="Arial" pitchFamily="34" charset="0"/>
                <a:cs typeface="Arial" pitchFamily="34" charset="0"/>
              </a:rPr>
              <a:t>2.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Ketidakpastian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Baku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Asal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m</a:t>
            </a:r>
            <a:r>
              <a:rPr lang="en-US" sz="2700" baseline="-25000" dirty="0" err="1">
                <a:latin typeface="Arial" pitchFamily="34" charset="0"/>
                <a:cs typeface="Arial" pitchFamily="34" charset="0"/>
              </a:rPr>
              <a:t>KHP</a:t>
            </a:r>
            <a:endParaRPr lang="en-US" sz="2700" baseline="-25000" dirty="0">
              <a:latin typeface="Arial" pitchFamily="34" charset="0"/>
              <a:cs typeface="Arial" pitchFamily="34" charset="0"/>
            </a:endParaRPr>
          </a:p>
          <a:p>
            <a:r>
              <a:rPr lang="en-US" sz="2700" dirty="0">
                <a:latin typeface="Arial" pitchFamily="34" charset="0"/>
                <a:cs typeface="Arial" pitchFamily="34" charset="0"/>
              </a:rPr>
              <a:t>3.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Ketidakpastian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Baku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Asal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Repeatibiltas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Metode</a:t>
            </a:r>
            <a:endParaRPr lang="en-US" sz="2700" dirty="0">
              <a:latin typeface="Arial" pitchFamily="34" charset="0"/>
              <a:cs typeface="Arial" pitchFamily="34" charset="0"/>
            </a:endParaRPr>
          </a:p>
          <a:p>
            <a:r>
              <a:rPr lang="en-US" sz="2700" dirty="0">
                <a:latin typeface="Arial" pitchFamily="34" charset="0"/>
                <a:cs typeface="Arial" pitchFamily="34" charset="0"/>
              </a:rPr>
              <a:t>4.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Ketidakpastian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Baku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Asal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V</a:t>
            </a:r>
            <a:r>
              <a:rPr lang="en-US" sz="2700" baseline="-25000" dirty="0">
                <a:latin typeface="Arial" pitchFamily="34" charset="0"/>
                <a:cs typeface="Arial" pitchFamily="34" charset="0"/>
              </a:rPr>
              <a:t>T1</a:t>
            </a:r>
          </a:p>
          <a:p>
            <a:r>
              <a:rPr lang="en-US" sz="2700" dirty="0">
                <a:latin typeface="Arial" pitchFamily="34" charset="0"/>
                <a:cs typeface="Arial" pitchFamily="34" charset="0"/>
              </a:rPr>
              <a:t>5.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Ketidakpastian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Baku </a:t>
            </a:r>
            <a:r>
              <a:rPr lang="en-US" sz="2700" dirty="0" err="1">
                <a:latin typeface="Arial" pitchFamily="34" charset="0"/>
                <a:cs typeface="Arial" pitchFamily="34" charset="0"/>
              </a:rPr>
              <a:t>Asal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 M</a:t>
            </a:r>
            <a:r>
              <a:rPr lang="en-US" sz="2700" baseline="-25000" dirty="0">
                <a:latin typeface="Arial" pitchFamily="34" charset="0"/>
                <a:cs typeface="Arial" pitchFamily="34" charset="0"/>
              </a:rPr>
              <a:t>KHP</a:t>
            </a:r>
            <a:endParaRPr lang="en-US" sz="2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D118-BF7A-4AF4-9282-FDAAD077C21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685800" y="3048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dirty="0" err="1">
                <a:solidFill>
                  <a:schemeClr val="tx2"/>
                </a:solidFill>
                <a:latin typeface="Arial" charset="0"/>
              </a:rPr>
              <a:t>Ketidakpastian</a:t>
            </a:r>
            <a:r>
              <a:rPr lang="en-US" sz="3200" dirty="0">
                <a:solidFill>
                  <a:schemeClr val="tx2"/>
                </a:solidFill>
                <a:latin typeface="Arial" charset="0"/>
              </a:rPr>
              <a:t> Baku </a:t>
            </a:r>
            <a:r>
              <a:rPr lang="en-US" sz="3200" dirty="0" err="1">
                <a:solidFill>
                  <a:schemeClr val="tx2"/>
                </a:solidFill>
                <a:latin typeface="Arial" charset="0"/>
              </a:rPr>
              <a:t>Asal</a:t>
            </a:r>
            <a:r>
              <a:rPr lang="en-US" sz="3200" dirty="0">
                <a:solidFill>
                  <a:schemeClr val="tx2"/>
                </a:solidFill>
                <a:latin typeface="Arial" charset="0"/>
              </a:rPr>
              <a:t> P</a:t>
            </a:r>
            <a:r>
              <a:rPr lang="en-US" sz="3200" baseline="-25000" dirty="0">
                <a:solidFill>
                  <a:schemeClr val="tx2"/>
                </a:solidFill>
                <a:latin typeface="Arial" charset="0"/>
              </a:rPr>
              <a:t>KHP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685800" y="1828800"/>
            <a:ext cx="77724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 dirty="0">
                <a:latin typeface="Arial" charset="0"/>
              </a:rPr>
              <a:t>	</a:t>
            </a:r>
            <a:r>
              <a:rPr lang="en-US" sz="2800" dirty="0" err="1">
                <a:latin typeface="Arial" charset="0"/>
              </a:rPr>
              <a:t>Kemurnian</a:t>
            </a:r>
            <a:r>
              <a:rPr lang="en-US" sz="2800" dirty="0">
                <a:latin typeface="Arial" charset="0"/>
              </a:rPr>
              <a:t> KHP </a:t>
            </a:r>
            <a:r>
              <a:rPr lang="en-US" sz="2800" dirty="0" err="1">
                <a:latin typeface="Arial" charset="0"/>
              </a:rPr>
              <a:t>tercantum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pada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sertifikat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dari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suplier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sebesar</a:t>
            </a:r>
            <a:r>
              <a:rPr lang="en-US" sz="2800" dirty="0">
                <a:latin typeface="Arial" charset="0"/>
              </a:rPr>
              <a:t>: 100% </a:t>
            </a:r>
            <a:r>
              <a:rPr lang="en-US" sz="2800" dirty="0">
                <a:latin typeface="Arial" charset="0"/>
                <a:sym typeface="Symbol" pitchFamily="18" charset="2"/>
              </a:rPr>
              <a:t> 0,05%, </a:t>
            </a:r>
            <a:r>
              <a:rPr lang="en-US" sz="2800" dirty="0" err="1">
                <a:latin typeface="Arial" charset="0"/>
                <a:sym typeface="Symbol" pitchFamily="18" charset="2"/>
              </a:rPr>
              <a:t>atau</a:t>
            </a:r>
            <a:r>
              <a:rPr lang="en-US" sz="2800" dirty="0">
                <a:latin typeface="Arial" charset="0"/>
                <a:sym typeface="Symbol" pitchFamily="18" charset="2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800" dirty="0">
                <a:latin typeface="Arial" charset="0"/>
                <a:sym typeface="Symbol" pitchFamily="18" charset="2"/>
              </a:rPr>
              <a:t>	</a:t>
            </a:r>
            <a:r>
              <a:rPr lang="en-US" sz="2800" dirty="0">
                <a:latin typeface="Arial" charset="0"/>
              </a:rPr>
              <a:t>1,0000 </a:t>
            </a:r>
            <a:r>
              <a:rPr lang="en-US" sz="2800" dirty="0">
                <a:latin typeface="Arial" charset="0"/>
                <a:cs typeface="Times New Roman" pitchFamily="18" charset="0"/>
              </a:rPr>
              <a:t>± 0,0005</a:t>
            </a:r>
          </a:p>
          <a:p>
            <a:pPr marL="342900" indent="-342900">
              <a:spcBef>
                <a:spcPct val="20000"/>
              </a:spcBef>
            </a:pPr>
            <a:endParaRPr lang="en-US" sz="2800" dirty="0">
              <a:latin typeface="Arial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800" dirty="0">
                <a:latin typeface="Arial" charset="0"/>
                <a:cs typeface="Times New Roman" pitchFamily="18" charset="0"/>
              </a:rPr>
              <a:t>	</a:t>
            </a:r>
            <a:r>
              <a:rPr lang="en-US" sz="2800" dirty="0" err="1">
                <a:latin typeface="Arial" charset="0"/>
                <a:cs typeface="Times New Roman" pitchFamily="18" charset="0"/>
              </a:rPr>
              <a:t>Maka</a:t>
            </a:r>
            <a:r>
              <a:rPr lang="en-US" sz="2800" dirty="0">
                <a:latin typeface="Arial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Arial" charset="0"/>
                <a:cs typeface="Times New Roman" pitchFamily="18" charset="0"/>
              </a:rPr>
              <a:t>ketidakpastian</a:t>
            </a:r>
            <a:r>
              <a:rPr lang="en-US" sz="2800" dirty="0">
                <a:latin typeface="Arial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Arial" charset="0"/>
                <a:cs typeface="Times New Roman" pitchFamily="18" charset="0"/>
              </a:rPr>
              <a:t>baku</a:t>
            </a:r>
            <a:r>
              <a:rPr lang="en-US" sz="2800" dirty="0">
                <a:latin typeface="Arial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Arial" charset="0"/>
                <a:cs typeface="Times New Roman" pitchFamily="18" charset="0"/>
              </a:rPr>
              <a:t>kemurnian</a:t>
            </a:r>
            <a:r>
              <a:rPr lang="en-US" sz="2800" dirty="0">
                <a:latin typeface="Arial" charset="0"/>
                <a:cs typeface="Times New Roman" pitchFamily="18" charset="0"/>
              </a:rPr>
              <a:t> KHP</a:t>
            </a:r>
          </a:p>
          <a:p>
            <a:pPr marL="342900" indent="-342900">
              <a:spcBef>
                <a:spcPct val="20000"/>
              </a:spcBef>
            </a:pPr>
            <a:r>
              <a:rPr lang="en-US" sz="2800" dirty="0">
                <a:latin typeface="Arial" charset="0"/>
                <a:cs typeface="Times New Roman" pitchFamily="18" charset="0"/>
              </a:rPr>
              <a:t>		</a:t>
            </a:r>
            <a:endParaRPr lang="en-US" sz="2800" b="1" baseline="-25000" dirty="0">
              <a:latin typeface="Arial" charset="0"/>
              <a:cs typeface="Times New Roman" pitchFamily="18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0" y="1219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" algn="l"/>
              </a:tabLst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D948C7-998A-4D5D-A29A-8423767480C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447800" y="4994683"/>
            <a:ext cx="38222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dirty="0">
                <a:latin typeface="Arial" charset="0"/>
                <a:cs typeface="Times New Roman" pitchFamily="18" charset="0"/>
              </a:rPr>
              <a:t>u(P</a:t>
            </a:r>
            <a:r>
              <a:rPr lang="id-ID" baseline="-25000" dirty="0">
                <a:latin typeface="Arial" charset="0"/>
                <a:cs typeface="Times New Roman" pitchFamily="18" charset="0"/>
              </a:rPr>
              <a:t>KHP</a:t>
            </a:r>
            <a:r>
              <a:rPr lang="id-ID" dirty="0">
                <a:latin typeface="Arial" charset="0"/>
                <a:cs typeface="Times New Roman" pitchFamily="18" charset="0"/>
              </a:rPr>
              <a:t>) = ????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050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Arial" pitchFamily="34" charset="0"/>
                <a:cs typeface="Arial" pitchFamily="34" charset="0"/>
              </a:rPr>
              <a:t>Ketidakpastian</a:t>
            </a:r>
            <a:r>
              <a:rPr lang="en-US" dirty="0">
                <a:latin typeface="Arial" pitchFamily="34" charset="0"/>
                <a:cs typeface="Arial" pitchFamily="34" charset="0"/>
              </a:rPr>
              <a:t> Baku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Asal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</a:t>
            </a:r>
            <a:r>
              <a:rPr lang="en-US" baseline="-25000" dirty="0" err="1">
                <a:latin typeface="Arial" pitchFamily="34" charset="0"/>
                <a:cs typeface="Arial" pitchFamily="34" charset="0"/>
              </a:rPr>
              <a:t>KHP</a:t>
            </a:r>
            <a:endParaRPr lang="en-US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219" name="Rectangle 2051"/>
          <p:cNvSpPr>
            <a:spLocks noGrp="1" noChangeArrowheads="1"/>
          </p:cNvSpPr>
          <p:nvPr>
            <p:ph sz="quarter" idx="1"/>
          </p:nvPr>
        </p:nvSpPr>
        <p:spPr>
          <a:xfrm>
            <a:off x="685800" y="2667000"/>
            <a:ext cx="8077200" cy="3429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dirty="0">
                <a:latin typeface="Arial" charset="0"/>
              </a:rPr>
              <a:t>	</a:t>
            </a:r>
            <a:r>
              <a:rPr lang="en-US" sz="2400" dirty="0" err="1">
                <a:latin typeface="Arial" charset="0"/>
              </a:rPr>
              <a:t>Ketidakpastian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asal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penimbangan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standar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merupakan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gabungan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dari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dua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komponen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 err="1">
                <a:latin typeface="Arial" charset="0"/>
              </a:rPr>
              <a:t>ketidakpastian</a:t>
            </a:r>
            <a:r>
              <a:rPr lang="en-US" sz="2400" dirty="0">
                <a:latin typeface="Arial" charset="0"/>
              </a:rPr>
              <a:t>, </a:t>
            </a:r>
            <a:r>
              <a:rPr lang="en-US" sz="2400" dirty="0" err="1">
                <a:latin typeface="Arial" charset="0"/>
              </a:rPr>
              <a:t>yaitu</a:t>
            </a:r>
            <a:r>
              <a:rPr lang="en-US" sz="2400" dirty="0">
                <a:latin typeface="Arial" charset="0"/>
              </a:rPr>
              <a:t>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dirty="0">
              <a:latin typeface="Arial" charset="0"/>
            </a:endParaRP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FontTx/>
              <a:buChar char="•"/>
            </a:pPr>
            <a:r>
              <a:rPr lang="en-US" sz="2400" dirty="0">
                <a:latin typeface="Arial" charset="0"/>
              </a:rPr>
              <a:t>	</a:t>
            </a:r>
            <a:r>
              <a:rPr lang="en-US" sz="2400" dirty="0">
                <a:solidFill>
                  <a:schemeClr val="tx1"/>
                </a:solidFill>
                <a:latin typeface="Arial" charset="0"/>
              </a:rPr>
              <a:t>Massa </a:t>
            </a:r>
            <a:r>
              <a:rPr lang="en-US" sz="2400" dirty="0" err="1">
                <a:solidFill>
                  <a:schemeClr val="tx1"/>
                </a:solidFill>
                <a:latin typeface="Arial" charset="0"/>
              </a:rPr>
              <a:t>wadah</a:t>
            </a:r>
            <a:r>
              <a:rPr lang="en-US" sz="24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charset="0"/>
              </a:rPr>
              <a:t>kosong</a:t>
            </a:r>
            <a:r>
              <a:rPr lang="en-US" sz="2400" dirty="0">
                <a:solidFill>
                  <a:schemeClr val="tx1"/>
                </a:solidFill>
                <a:latin typeface="Arial" charset="0"/>
              </a:rPr>
              <a:t> (</a:t>
            </a:r>
            <a:r>
              <a:rPr lang="en-US" sz="2400" dirty="0" err="1">
                <a:solidFill>
                  <a:schemeClr val="tx1"/>
                </a:solidFill>
                <a:latin typeface="Arial" charset="0"/>
              </a:rPr>
              <a:t>m</a:t>
            </a:r>
            <a:r>
              <a:rPr lang="en-US" sz="2400" baseline="-25000" dirty="0" err="1">
                <a:solidFill>
                  <a:schemeClr val="tx1"/>
                </a:solidFill>
                <a:latin typeface="Arial" charset="0"/>
              </a:rPr>
              <a:t>Wadah</a:t>
            </a:r>
            <a:r>
              <a:rPr lang="en-US" sz="2400" baseline="-250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sz="2400" baseline="-25000" dirty="0" err="1">
                <a:solidFill>
                  <a:schemeClr val="tx1"/>
                </a:solidFill>
                <a:latin typeface="Arial" charset="0"/>
              </a:rPr>
              <a:t>Kosong</a:t>
            </a:r>
            <a:r>
              <a:rPr lang="en-US" sz="2400" dirty="0">
                <a:solidFill>
                  <a:schemeClr val="tx1"/>
                </a:solidFill>
                <a:latin typeface="Arial" charset="0"/>
              </a:rPr>
              <a:t>)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FontTx/>
              <a:buChar char="•"/>
            </a:pPr>
            <a:r>
              <a:rPr lang="en-US" sz="2400" dirty="0">
                <a:solidFill>
                  <a:schemeClr val="tx1"/>
                </a:solidFill>
                <a:latin typeface="Arial" charset="0"/>
              </a:rPr>
              <a:t>	Massa </a:t>
            </a:r>
            <a:r>
              <a:rPr lang="en-US" sz="2400" dirty="0" err="1">
                <a:solidFill>
                  <a:schemeClr val="tx1"/>
                </a:solidFill>
                <a:latin typeface="Arial" charset="0"/>
              </a:rPr>
              <a:t>wadah</a:t>
            </a:r>
            <a:r>
              <a:rPr lang="en-US" sz="24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charset="0"/>
              </a:rPr>
              <a:t>berisi</a:t>
            </a:r>
            <a:r>
              <a:rPr lang="en-US" sz="24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charset="0"/>
              </a:rPr>
              <a:t>standar</a:t>
            </a:r>
            <a:r>
              <a:rPr lang="en-US" sz="2400" dirty="0">
                <a:solidFill>
                  <a:schemeClr val="tx1"/>
                </a:solidFill>
                <a:latin typeface="Arial" charset="0"/>
              </a:rPr>
              <a:t> (</a:t>
            </a:r>
            <a:r>
              <a:rPr lang="en-US" sz="2400" dirty="0" err="1">
                <a:solidFill>
                  <a:schemeClr val="tx1"/>
                </a:solidFill>
                <a:latin typeface="Arial" charset="0"/>
              </a:rPr>
              <a:t>m</a:t>
            </a:r>
            <a:r>
              <a:rPr lang="en-US" sz="2400" baseline="-25000" dirty="0" err="1">
                <a:solidFill>
                  <a:schemeClr val="tx1"/>
                </a:solidFill>
                <a:latin typeface="Arial" charset="0"/>
              </a:rPr>
              <a:t>Wadah+KHP</a:t>
            </a:r>
            <a:r>
              <a:rPr lang="en-US" sz="2400" dirty="0">
                <a:solidFill>
                  <a:schemeClr val="tx1"/>
                </a:solidFill>
                <a:latin typeface="Arial" charset="0"/>
              </a:rPr>
              <a:t>)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endParaRPr lang="en-US" sz="2400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BD118-BF7A-4AF4-9282-FDAAD077C21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2038</TotalTime>
  <Words>1932</Words>
  <Application>Microsoft Office PowerPoint</Application>
  <PresentationFormat>On-screen Show (4:3)</PresentationFormat>
  <Paragraphs>497</Paragraphs>
  <Slides>49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8" baseType="lpstr">
      <vt:lpstr>Arial</vt:lpstr>
      <vt:lpstr>Bookman Old Style</vt:lpstr>
      <vt:lpstr>Calibri</vt:lpstr>
      <vt:lpstr>Cambria Math</vt:lpstr>
      <vt:lpstr>Gill Sans MT</vt:lpstr>
      <vt:lpstr>Times New Roman</vt:lpstr>
      <vt:lpstr>Wingdings</vt:lpstr>
      <vt:lpstr>Wingdings 3</vt:lpstr>
      <vt:lpstr>Origin</vt:lpstr>
      <vt:lpstr>PowerPoint Presentation</vt:lpstr>
      <vt:lpstr>Titrasi asam basa</vt:lpstr>
      <vt:lpstr>PowerPoint Presentation</vt:lpstr>
      <vt:lpstr>     Formula</vt:lpstr>
      <vt:lpstr>Data Percobaan</vt:lpstr>
      <vt:lpstr>PowerPoint Presentation</vt:lpstr>
      <vt:lpstr>Estimasi ketidakpastian baku setiap komponen</vt:lpstr>
      <vt:lpstr>PowerPoint Presentation</vt:lpstr>
      <vt:lpstr>Ketidakpastian Baku Asal mKHP</vt:lpstr>
      <vt:lpstr>Ketidakpastian Baku Asal mWadah Kosong dan mWadah+KHP</vt:lpstr>
      <vt:lpstr>Ketidakpastian Baku  Asal mKHP (lanjutan)</vt:lpstr>
      <vt:lpstr>Ketidakpastian Baku Asal Repeatibiltas Metode</vt:lpstr>
      <vt:lpstr>Ketidakpastian Baku Asal VT1</vt:lpstr>
      <vt:lpstr>Ketidakpastian Baku Asal Kalibrasi Buret</vt:lpstr>
      <vt:lpstr> Ketidakpastian Baku Asal Temperatur</vt:lpstr>
      <vt:lpstr> Ketidakpastian Baku Asal Bias Titik Akhir</vt:lpstr>
      <vt:lpstr>Ketidakpastian Baku Asal VT1 (lanjutan)</vt:lpstr>
      <vt:lpstr>Ketidakpastian Baku Asal MKHP</vt:lpstr>
      <vt:lpstr>Ketidakpastian Baku Asal MKHP </vt:lpstr>
      <vt:lpstr>Ketidakpastian Baku Gabungan CNaOH</vt:lpstr>
      <vt:lpstr>Ketidakpastian Baku Gabungan CNaOH </vt:lpstr>
      <vt:lpstr>PowerPoint Presentation</vt:lpstr>
      <vt:lpstr>PowerPoint Presentation</vt:lpstr>
      <vt:lpstr>Ketidakpastian Diperluas (Expanded Uncertainty)</vt:lpstr>
      <vt:lpstr>Pelaporan Hasil</vt:lpstr>
      <vt:lpstr>ESTIMASI KETIDAKPASTIAN PADA TITRASI TITRASI LARUTAN CONTOH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Ketidakpastian Baku Asal mKHP, PKHP, VT1, dan MKHP</vt:lpstr>
      <vt:lpstr>Ketidakpastian Baku Asal Repeatibiltas Metode</vt:lpstr>
      <vt:lpstr>Ketidakpastian Baku Asal VT2</vt:lpstr>
      <vt:lpstr> Ketidakpastian Baku Asal Kalibrasi Buret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Ketidakpastian Baku Asal Bias Titik Akhir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LIPI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PEK PADA TITRASI PENSTANDARAN LARUTAN NaOH DENGAN KHP</dc:title>
  <dc:creator>Robby Wahyu Sophian</dc:creator>
  <cp:lastModifiedBy>Evita Boes</cp:lastModifiedBy>
  <cp:revision>133</cp:revision>
  <dcterms:created xsi:type="dcterms:W3CDTF">2003-03-19T03:12:58Z</dcterms:created>
  <dcterms:modified xsi:type="dcterms:W3CDTF">2020-08-10T15:48:25Z</dcterms:modified>
</cp:coreProperties>
</file>