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18" r:id="rId3"/>
    <p:sldId id="1001" r:id="rId4"/>
    <p:sldId id="259" r:id="rId5"/>
    <p:sldId id="263" r:id="rId6"/>
    <p:sldId id="265" r:id="rId7"/>
    <p:sldId id="261" r:id="rId8"/>
    <p:sldId id="314" r:id="rId9"/>
    <p:sldId id="274" r:id="rId10"/>
    <p:sldId id="275" r:id="rId11"/>
    <p:sldId id="1002" r:id="rId12"/>
    <p:sldId id="1003" r:id="rId13"/>
    <p:sldId id="1004" r:id="rId14"/>
    <p:sldId id="1005" r:id="rId15"/>
    <p:sldId id="1006" r:id="rId16"/>
    <p:sldId id="260" r:id="rId17"/>
    <p:sldId id="1007" r:id="rId18"/>
    <p:sldId id="262" r:id="rId19"/>
    <p:sldId id="258" r:id="rId20"/>
    <p:sldId id="257" r:id="rId21"/>
    <p:sldId id="100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CA765-EE8B-4E86-A78B-BBB366CF8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9965E-6796-4DE6-967D-172929C633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E52CA-AB64-4CE6-BF78-DAE91CB5F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3314-9C80-4EF8-A38F-F5246DF66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7114D-5F40-454D-ADF3-6DC69EEE3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1370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5BB99-A5AA-45DD-80C3-D9915D0A4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B46EC2-1CB7-49C7-8BAE-6A3E261EF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5BA8E-15E9-41B4-A213-BE991894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A4D20-6043-47A6-8DF2-6BD51B1C4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EB8E5-7530-4D5B-BD3A-4CA3994C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092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C31884-B2A4-43AE-9E2B-3D57927C46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B84F3-56BB-4019-8A99-636950E71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5FF08-6518-46C9-8870-C7388090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81ED0-CBBA-4762-8EC5-B2DD35C90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62B47-C889-427C-92FA-872DFBB4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307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DB04B-1826-4BC4-B31A-9499526FE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AEEB8-8960-4E0E-8AFC-2E6EE307D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3B58-730C-4E70-A8EA-33A16C41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E989A-BC7D-423D-94A5-B8F3F3B9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9D529-5ED4-46D6-87DC-998BACA4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3368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2E4C-1BA4-4DD7-863C-AE306272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F684D2-AB62-413D-AED6-8C0EA0553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4379F-895A-43B0-B960-90870084F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BEE566-7D6F-401D-A785-C4D0E3CF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346D8-5DF4-47DE-B5E0-4C7D39938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9440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747B-2D31-47FC-87F0-9FC96EE37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17187-C852-4F8C-975A-0CF986877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A46D24-111B-40A3-8740-B7F462A0A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17EAF-7CAA-401A-BE0C-A712D1FA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E6371-4A15-4A5F-BB29-3F0519CAE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78AE8-7A0D-4243-8DDD-0CD1975F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943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81F20-F107-4DFA-9184-9295109BE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233B6-57B4-4864-88E9-E7AB7DA27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C9AA2-E226-43F6-8A83-659EA50D0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9D2CC-1727-4421-AFF3-8022EB435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77C0BA-73B0-4AA2-900D-9333471C5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1B13B-3E78-4128-8270-C4D4EE9E2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EC7F2-66DC-4413-9910-9519D6E95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B3AB92-BDB0-4192-B8B8-C253AD5B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7731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8856-0B33-46A6-9894-65A406E9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0EACAA-3A5A-43B4-8634-0FB8B03C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0DFD3-6381-4012-AD61-7FAC77ACE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47B7B4-9248-4FF5-8284-BBD68072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447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DC6EEC-C828-4FF5-9062-3518748B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AACBF1-D59F-40D1-936C-D5C2492F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19632-3531-482B-B209-B6781007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96971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0777B-DBC1-431B-89B0-5304D1FA7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4ACBD-5A8F-4ECD-9DE7-1FDE209EC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30FB-F80C-4D1E-BB88-346099ACE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4334D-6CC6-41D1-A53A-C8C9227EB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851C5-63B2-4B9D-9319-6AA8646EC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CA83-E5CD-4031-ACCC-A966B0BF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1116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420B9-A744-4CC1-9124-778279659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E6B11E-E99C-47EB-99C9-57CCE45AA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0F4040-B94E-4392-BA38-BDE7DFDB2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07200-CD1E-4746-B840-7188598B5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E945DF-C780-429B-967D-50F20E2B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1D506-212D-4365-B669-FD3933C82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403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C4FF7F-DF91-47ED-A8B5-62314344C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DFC61-4472-49DC-A0A0-2CA8A2296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B6C3F-6938-4BC1-A6E1-BFD14E733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BD4B-8792-461E-8C6C-84679ED1152F}" type="datetimeFigureOut">
              <a:rPr lang="en-ID" smtClean="0"/>
              <a:t>10/08/2020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B9E7E8-0791-4279-980A-BBC8C6A601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88594-608E-4665-94B3-063C3F19D0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AA980-359C-4F8C-A8BB-454223ECB4C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255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A705-EBBB-4F29-83A2-2EF657DD21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Praktikum</a:t>
            </a:r>
            <a:r>
              <a:rPr lang="en-US" sz="2800" dirty="0"/>
              <a:t> </a:t>
            </a:r>
            <a:r>
              <a:rPr lang="en-US" sz="2800" dirty="0" err="1"/>
              <a:t>Validas</a:t>
            </a:r>
            <a:r>
              <a:rPr lang="en-US" sz="2800" dirty="0"/>
              <a:t>/</a:t>
            </a:r>
            <a:r>
              <a:rPr lang="en-US" sz="2800" dirty="0" err="1"/>
              <a:t>Verifikasi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endParaRPr lang="en-ID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0AA290-EF9B-4828-B784-49E0DE2B2F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2663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70C490AA-F310-4ADF-9CF6-4DEBDE6D9D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152401"/>
            <a:ext cx="77279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Soal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2: </a:t>
            </a: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Percobaan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Recovery </a:t>
            </a: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dengan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Cara Spike</a:t>
            </a:r>
            <a:endParaRPr lang="en-GB" sz="2400" baseline="-25000" dirty="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F0F8DDBB-32A5-493E-978C-66303BDAC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762000"/>
            <a:ext cx="8001000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9pPr>
          </a:lstStyle>
          <a:p>
            <a:pPr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Kedalam larutan contoh air laut yang terkonsentrasi ditam-bahkan larutan Au sebanyak 10 ng/ml .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Larutan ini dianalisis dengan AAS dan memberikan absorbansi sebesar 0,383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Larutan contoh air laut tanpa spike juga dianalisis dan memberikan absorbansi sebesar 0,330</a:t>
            </a:r>
          </a:p>
          <a:p>
            <a:pPr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Selain itu laboratorium membuat seri standar dengan data sbb:</a:t>
            </a: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endParaRPr lang="sv-SE" altLang="en-US" sz="22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buFont typeface="Times New Roman" panose="02020603050405020304" pitchFamily="18" charset="0"/>
              <a:buAutoNum type="arabicPeriod" startAt="5"/>
            </a:pPr>
            <a:r>
              <a:rPr lang="sv-SE" altLang="en-US" sz="2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Hitung % recovery metode penetapan Au menggunakan AAS</a:t>
            </a:r>
          </a:p>
          <a:p>
            <a:pPr algn="ctr"/>
            <a:r>
              <a:rPr lang="sv-SE" altLang="en-US" sz="1200" baseline="-25000" dirty="0">
                <a:solidFill>
                  <a:schemeClr val="tx1"/>
                </a:solidFill>
                <a:latin typeface="+mn-lt"/>
                <a:ea typeface="MS Mincho" panose="02020609040205080304" pitchFamily="49" charset="-128"/>
                <a:cs typeface="Times New Roman" panose="02020603050405020304" pitchFamily="18" charset="0"/>
                <a:sym typeface="Symbol" panose="05050102010706020507" pitchFamily="18" charset="2"/>
              </a:rPr>
              <a:t>M&amp;M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5AD2C1F-512C-49E8-A571-C872D5CCD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225149"/>
              </p:ext>
            </p:extLst>
          </p:nvPr>
        </p:nvGraphicFramePr>
        <p:xfrm>
          <a:off x="3657600" y="3200400"/>
          <a:ext cx="3429000" cy="277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  <a:latin typeface="+mn-lt"/>
                        </a:rPr>
                        <a:t>Au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n-lt"/>
                        </a:rPr>
                        <a:t>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/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latin typeface="+mn-lt"/>
                        </a:rPr>
                        <a:t>mL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 A</a:t>
                      </a:r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0.364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0.413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30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0.468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40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0.528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50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0.574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9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60</a:t>
                      </a: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0.635</a:t>
                      </a:r>
                    </a:p>
                  </a:txBody>
                  <a:tcPr marT="45715" marB="4571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664FD17-A7EE-48CF-8938-DACCB4471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1001"/>
            <a:ext cx="8229600" cy="4302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Soal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3: </a:t>
            </a:r>
            <a:r>
              <a:rPr lang="en-GB" sz="2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Percobaan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Recovery </a:t>
            </a:r>
            <a:r>
              <a:rPr lang="en-GB" sz="2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menggunakan</a:t>
            </a:r>
            <a:r>
              <a:rPr lang="en-GB" sz="2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CRM </a:t>
            </a:r>
            <a:r>
              <a:rPr lang="en-GB" sz="2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Matriks</a:t>
            </a:r>
            <a:endParaRPr lang="en-GB" sz="2200" dirty="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1F5B27A-A404-4D56-8546-A8C9CF42E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143000"/>
            <a:ext cx="7924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2pPr>
            <a:lvl3pPr marL="457200" indent="-4572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9pPr>
          </a:lstStyle>
          <a:p>
            <a:pPr lvl="2"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Suatu laboratorium akan melakukan validasi metode untuk parameter recovery dari penetapan Cd dalam beras, menggunakan CRM.</a:t>
            </a:r>
          </a:p>
          <a:p>
            <a:pPr lvl="2"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Untuk itu laboratorium membeli Rice powder CRM:NIEST-10b yang mempunyai certified value Cd = 0,32 </a:t>
            </a:r>
            <a:r>
              <a:rPr lang="sv-SE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  <a:sym typeface="Symbol" panose="05050102010706020507" pitchFamily="18" charset="2"/>
              </a:rPr>
              <a:t> 0.02 mg/kg</a:t>
            </a:r>
          </a:p>
          <a:p>
            <a:pPr lvl="2"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  <a:sym typeface="Symbol" panose="05050102010706020507" pitchFamily="18" charset="2"/>
              </a:rPr>
              <a:t>Laboratorium melakukan analisis terhadap CRM tsb sebanyak 8 kali menggunakan IK laboratorium. </a:t>
            </a:r>
          </a:p>
          <a:p>
            <a:pPr lvl="2">
              <a:buFont typeface="Times New Roman" panose="02020603050405020304" pitchFamily="18" charset="0"/>
              <a:buAutoNum type="arabicPeriod"/>
            </a:pPr>
            <a:r>
              <a:rPr lang="sv-SE" altLang="en-US" sz="20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  <a:sym typeface="Symbol" panose="05050102010706020507" pitchFamily="18" charset="2"/>
              </a:rPr>
              <a:t>Dari 8 kali ulangan diperoleh hasil sbb:</a:t>
            </a:r>
          </a:p>
        </p:txBody>
      </p:sp>
      <p:graphicFrame>
        <p:nvGraphicFramePr>
          <p:cNvPr id="4" name="Group 35">
            <a:extLst>
              <a:ext uri="{FF2B5EF4-FFF2-40B4-BE49-F238E27FC236}">
                <a16:creationId xmlns:a16="http://schemas.microsoft.com/office/drawing/2014/main" id="{D2B24B47-6FBA-4CF7-80A6-FD22E7EB386F}"/>
              </a:ext>
            </a:extLst>
          </p:cNvPr>
          <p:cNvGraphicFramePr>
            <a:graphicFrameLocks noGrp="1"/>
          </p:cNvGraphicFramePr>
          <p:nvPr/>
        </p:nvGraphicFramePr>
        <p:xfrm>
          <a:off x="2895601" y="3806826"/>
          <a:ext cx="2943225" cy="2060575"/>
        </p:xfrm>
        <a:graphic>
          <a:graphicData uri="http://schemas.openxmlformats.org/drawingml/2006/table">
            <a:tbl>
              <a:tblPr/>
              <a:tblGrid>
                <a:gridCol w="1373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Ulangan</a:t>
                      </a: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1" lang="en-US" sz="22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Cd</a:t>
                      </a: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(mg/kg)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8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0,2944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0,2885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0,2994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0,3006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roup 35">
            <a:extLst>
              <a:ext uri="{FF2B5EF4-FFF2-40B4-BE49-F238E27FC236}">
                <a16:creationId xmlns:a16="http://schemas.microsoft.com/office/drawing/2014/main" id="{AD11EE99-CD70-4570-B6DA-8693BBFBEC72}"/>
              </a:ext>
            </a:extLst>
          </p:cNvPr>
          <p:cNvGraphicFramePr>
            <a:graphicFrameLocks noGrp="1"/>
          </p:cNvGraphicFramePr>
          <p:nvPr/>
        </p:nvGraphicFramePr>
        <p:xfrm>
          <a:off x="6477001" y="3810001"/>
          <a:ext cx="2943225" cy="2060575"/>
        </p:xfrm>
        <a:graphic>
          <a:graphicData uri="http://schemas.openxmlformats.org/drawingml/2006/table">
            <a:tbl>
              <a:tblPr/>
              <a:tblGrid>
                <a:gridCol w="1373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Ulangan</a:t>
                      </a: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1" lang="en-US" sz="22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Cd</a:t>
                      </a: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(mg/kg)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82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0,3011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0,2814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0,3000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0,3048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46" name="TextBox 5">
            <a:extLst>
              <a:ext uri="{FF2B5EF4-FFF2-40B4-BE49-F238E27FC236}">
                <a16:creationId xmlns:a16="http://schemas.microsoft.com/office/drawing/2014/main" id="{AE6D68C7-B346-4156-B5FF-6230F272B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96001"/>
            <a:ext cx="784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1pPr>
            <a:lvl2pPr marL="742950" indent="-28575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2pPr>
            <a:lvl3pPr marL="11430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3pPr>
            <a:lvl4pPr marL="16002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4pPr>
            <a:lvl5pPr marL="2057400" indent="-228600"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en-US" altLang="en-US" sz="2000" dirty="0">
                <a:latin typeface="Comic Sans MS" panose="030F0702030302020204" pitchFamily="66" charset="0"/>
              </a:rPr>
              <a:t>5. </a:t>
            </a:r>
            <a:r>
              <a:rPr lang="en-US" altLang="en-US" sz="2000" dirty="0" err="1">
                <a:latin typeface="+mn-lt"/>
              </a:rPr>
              <a:t>Hitung</a:t>
            </a:r>
            <a:r>
              <a:rPr lang="en-US" altLang="en-US" sz="2000" dirty="0">
                <a:latin typeface="+mn-lt"/>
              </a:rPr>
              <a:t> recovery </a:t>
            </a:r>
            <a:r>
              <a:rPr lang="en-US" altLang="en-US" sz="2000" dirty="0" err="1">
                <a:latin typeface="+mn-lt"/>
              </a:rPr>
              <a:t>metode</a:t>
            </a:r>
            <a:r>
              <a:rPr lang="en-US" altLang="en-US" sz="2000" dirty="0">
                <a:latin typeface="+mn-lt"/>
              </a:rPr>
              <a:t> AAS </a:t>
            </a:r>
            <a:r>
              <a:rPr lang="en-US" altLang="en-US" sz="2000" dirty="0" err="1">
                <a:latin typeface="+mn-lt"/>
              </a:rPr>
              <a:t>utk</a:t>
            </a:r>
            <a:r>
              <a:rPr lang="en-US" altLang="en-US" sz="2000" dirty="0">
                <a:latin typeface="+mn-lt"/>
              </a:rPr>
              <a:t> </a:t>
            </a:r>
            <a:r>
              <a:rPr lang="en-US" altLang="en-US" sz="2000" dirty="0" err="1">
                <a:latin typeface="+mn-lt"/>
              </a:rPr>
              <a:t>penetapan</a:t>
            </a:r>
            <a:r>
              <a:rPr lang="en-US" altLang="en-US" sz="2000" dirty="0">
                <a:latin typeface="+mn-lt"/>
              </a:rPr>
              <a:t> Cd </a:t>
            </a:r>
            <a:r>
              <a:rPr lang="en-US" altLang="en-US" sz="2000" dirty="0" err="1">
                <a:latin typeface="+mn-lt"/>
              </a:rPr>
              <a:t>dalam</a:t>
            </a:r>
            <a:r>
              <a:rPr lang="en-US" altLang="en-US" sz="2000" dirty="0">
                <a:latin typeface="+mn-lt"/>
              </a:rPr>
              <a:t> </a:t>
            </a:r>
            <a:r>
              <a:rPr lang="en-US" altLang="en-US" sz="2000" dirty="0" err="1">
                <a:latin typeface="+mn-lt"/>
              </a:rPr>
              <a:t>beras</a:t>
            </a:r>
            <a:endParaRPr lang="en-US" altLang="en-US" sz="2000" dirty="0">
              <a:latin typeface="+mn-lt"/>
            </a:endParaRPr>
          </a:p>
          <a:p>
            <a:pPr algn="ctr"/>
            <a:r>
              <a:rPr lang="en-US" altLang="en-US" sz="1200" baseline="-25000" dirty="0" err="1">
                <a:latin typeface="+mn-lt"/>
              </a:rPr>
              <a:t>smd</a:t>
            </a:r>
            <a:endParaRPr lang="en-US" altLang="en-US" sz="1200" baseline="-250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err="1">
                <a:latin typeface="Comic Sans MS" pitchFamily="66" charset="0"/>
              </a:rPr>
              <a:t>Praktikum</a:t>
            </a:r>
            <a:r>
              <a:rPr lang="en-US" sz="3200" dirty="0">
                <a:latin typeface="Comic Sans MS" pitchFamily="66" charset="0"/>
              </a:rPr>
              <a:t> </a:t>
            </a:r>
            <a:r>
              <a:rPr lang="en-US" sz="3200" dirty="0" err="1">
                <a:latin typeface="Comic Sans MS" pitchFamily="66" charset="0"/>
              </a:rPr>
              <a:t>Linearitas</a:t>
            </a: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962400"/>
            <a:ext cx="7854696" cy="1018736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Julia </a:t>
            </a:r>
            <a:r>
              <a:rPr lang="en-US" dirty="0" err="1">
                <a:latin typeface="Comic Sans MS" pitchFamily="66" charset="0"/>
              </a:rPr>
              <a:t>Kantasubrata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724400" y="2057400"/>
          <a:ext cx="3124200" cy="2819402"/>
        </p:xfrm>
        <a:graphic>
          <a:graphicData uri="http://schemas.openxmlformats.org/drawingml/2006/table">
            <a:tbl>
              <a:tblPr/>
              <a:tblGrid>
                <a:gridCol w="16539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0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7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C</a:t>
                      </a:r>
                      <a:r>
                        <a:rPr lang="en-US" sz="2000" b="0" i="0" u="none" strike="noStrike" baseline="-25000" dirty="0" err="1">
                          <a:latin typeface="Comic Sans MS" pitchFamily="66" charset="0"/>
                        </a:rPr>
                        <a:t>gluc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 (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mM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Absorbansi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0.294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0.434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0.704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62200" y="533401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err="1">
                <a:latin typeface="Comic Sans MS" pitchFamily="66" charset="0"/>
              </a:rPr>
              <a:t>Glukosa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secara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kolorimetri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larutan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standar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glukosa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sebagai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berikut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95600" y="5257801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koefesien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korelasi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persamaan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tersebut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Hitung</a:t>
            </a:r>
            <a:r>
              <a:rPr lang="en-US" sz="2400" dirty="0">
                <a:latin typeface="Comic Sans MS" pitchFamily="66" charset="0"/>
              </a:rPr>
              <a:t> pula </a:t>
            </a:r>
            <a:r>
              <a:rPr lang="en-US" sz="2400" dirty="0" err="1">
                <a:latin typeface="Comic Sans MS" pitchFamily="66" charset="0"/>
              </a:rPr>
              <a:t>ketidakpastian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648200" y="1981200"/>
          <a:ext cx="2971800" cy="2737254"/>
        </p:xfrm>
        <a:graphic>
          <a:graphicData uri="http://schemas.openxmlformats.org/drawingml/2006/table">
            <a:tbl>
              <a:tblPr/>
              <a:tblGrid>
                <a:gridCol w="1458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9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C</a:t>
                      </a:r>
                      <a:r>
                        <a:rPr lang="en-US" sz="2000" b="0" i="0" u="none" strike="noStrike" baseline="-25000" dirty="0" err="1">
                          <a:latin typeface="Comic Sans MS" pitchFamily="66" charset="0"/>
                        </a:rPr>
                        <a:t>Ag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 (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ng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/ml)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Absorbansi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0.251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0.498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0.763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81200" y="533401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sz="2400" dirty="0">
                <a:latin typeface="Comic Sans MS" pitchFamily="66" charset="0"/>
              </a:rPr>
              <a:t>Data-data </a:t>
            </a:r>
            <a:r>
              <a:rPr lang="en-US" sz="2400" dirty="0" err="1">
                <a:latin typeface="Comic Sans MS" pitchFamily="66" charset="0"/>
              </a:rPr>
              <a:t>dibawah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standar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larutan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perak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dianalisis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spektrometri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serapan</a:t>
            </a:r>
            <a:r>
              <a:rPr lang="en-US" sz="2400" dirty="0">
                <a:latin typeface="Comic Sans MS" pitchFamily="66" charset="0"/>
              </a:rPr>
              <a:t> atom (AAS)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895600" y="5257800"/>
            <a:ext cx="716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koefesien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korelasi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persamaan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tersebut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Hitung</a:t>
            </a:r>
            <a:r>
              <a:rPr lang="en-US" sz="2400" dirty="0">
                <a:latin typeface="Comic Sans MS" pitchFamily="66" charset="0"/>
              </a:rPr>
              <a:t> pula </a:t>
            </a:r>
            <a:r>
              <a:rPr lang="en-US" sz="2400" dirty="0" err="1">
                <a:latin typeface="Comic Sans MS" pitchFamily="66" charset="0"/>
              </a:rPr>
              <a:t>ketidakpastian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endParaRPr lang="en-US" sz="2400" dirty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953000" y="2286001"/>
          <a:ext cx="3429000" cy="3286125"/>
        </p:xfrm>
        <a:graphic>
          <a:graphicData uri="http://schemas.openxmlformats.org/drawingml/2006/table">
            <a:tbl>
              <a:tblPr/>
              <a:tblGrid>
                <a:gridCol w="1806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5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C</a:t>
                      </a:r>
                      <a:r>
                        <a:rPr lang="en-US" sz="2000" b="0" i="0" u="none" strike="noStrike" baseline="-25000" dirty="0" err="1">
                          <a:latin typeface="Comic Sans MS" pitchFamily="66" charset="0"/>
                        </a:rPr>
                        <a:t>Au</a:t>
                      </a:r>
                      <a:r>
                        <a:rPr lang="en-US" sz="2000" b="0" i="0" u="none" strike="noStrike" baseline="-25000" dirty="0">
                          <a:latin typeface="Comic Sans MS" pitchFamily="66" charset="0"/>
                        </a:rPr>
                        <a:t>–spike 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(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ng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/ml)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Absorbansi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0.364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0.413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0.468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0.528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1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0.635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6096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2400" dirty="0" err="1">
                <a:latin typeface="Comic Sans MS" pitchFamily="66" charset="0"/>
              </a:rPr>
              <a:t>Kandungan</a:t>
            </a:r>
            <a:r>
              <a:rPr lang="en-US" sz="2400" dirty="0">
                <a:latin typeface="Comic Sans MS" pitchFamily="66" charset="0"/>
              </a:rPr>
              <a:t> Au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air </a:t>
            </a:r>
            <a:r>
              <a:rPr lang="en-US" sz="2400" dirty="0" err="1">
                <a:latin typeface="Comic Sans MS" pitchFamily="66" charset="0"/>
              </a:rPr>
              <a:t>laut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spektrometri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serapan</a:t>
            </a:r>
            <a:r>
              <a:rPr lang="en-US" sz="2400" dirty="0">
                <a:latin typeface="Comic Sans MS" pitchFamily="66" charset="0"/>
              </a:rPr>
              <a:t> atom (AAS) </a:t>
            </a:r>
            <a:r>
              <a:rPr lang="en-US" sz="2400" dirty="0" err="1">
                <a:latin typeface="Comic Sans MS" pitchFamily="66" charset="0"/>
              </a:rPr>
              <a:t>melalui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adisi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standar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seperti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tercantum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tabel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dibawah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5791200"/>
            <a:ext cx="739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Tetapkan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koefesien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korelasi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persamaan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garis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regresi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dari</a:t>
            </a:r>
            <a:r>
              <a:rPr lang="en-US" sz="2000" dirty="0">
                <a:latin typeface="Comic Sans MS" pitchFamily="66" charset="0"/>
              </a:rPr>
              <a:t> data </a:t>
            </a:r>
            <a:r>
              <a:rPr lang="en-US" sz="2000" dirty="0" err="1">
                <a:latin typeface="Comic Sans MS" pitchFamily="66" charset="0"/>
              </a:rPr>
              <a:t>tersebut</a:t>
            </a:r>
            <a:r>
              <a:rPr lang="en-US" sz="2000" dirty="0">
                <a:latin typeface="Comic Sans MS" pitchFamily="66" charset="0"/>
              </a:rPr>
              <a:t>. </a:t>
            </a:r>
            <a:r>
              <a:rPr lang="en-US" sz="2000" dirty="0" err="1">
                <a:latin typeface="Comic Sans MS" pitchFamily="66" charset="0"/>
              </a:rPr>
              <a:t>Hitung</a:t>
            </a:r>
            <a:r>
              <a:rPr lang="en-US" sz="2000" dirty="0">
                <a:latin typeface="Comic Sans MS" pitchFamily="66" charset="0"/>
              </a:rPr>
              <a:t> pula </a:t>
            </a:r>
            <a:r>
              <a:rPr lang="en-US" sz="2000" dirty="0" err="1">
                <a:latin typeface="Comic Sans MS" pitchFamily="66" charset="0"/>
              </a:rPr>
              <a:t>ketidakpastian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garis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regresi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495800" y="1752601"/>
          <a:ext cx="3276600" cy="2971801"/>
        </p:xfrm>
        <a:graphic>
          <a:graphicData uri="http://schemas.openxmlformats.org/drawingml/2006/table">
            <a:tbl>
              <a:tblPr/>
              <a:tblGrid>
                <a:gridCol w="1608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4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C</a:t>
                      </a:r>
                      <a:r>
                        <a:rPr lang="en-US" sz="2000" b="0" i="0" u="none" strike="noStrike" baseline="-25000" dirty="0" err="1">
                          <a:latin typeface="Comic Sans MS" pitchFamily="66" charset="0"/>
                        </a:rPr>
                        <a:t>Pb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 (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ng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/ml)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Absorbansi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05000" y="3048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err="1">
                <a:latin typeface="Comic Sans MS" pitchFamily="66" charset="0"/>
              </a:rPr>
              <a:t>Kandungan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Pb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larutan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 err="1">
                <a:latin typeface="Comic Sans MS" pitchFamily="66" charset="0"/>
              </a:rPr>
              <a:t>ditetapkan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Graphite Furnace AAS.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seperti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tercantum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tabel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dibawah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105401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koefesien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korelasi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persamaan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tersebut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Hitung</a:t>
            </a:r>
            <a:r>
              <a:rPr lang="en-US" sz="2400" dirty="0">
                <a:latin typeface="Comic Sans MS" pitchFamily="66" charset="0"/>
              </a:rPr>
              <a:t> pula </a:t>
            </a:r>
            <a:r>
              <a:rPr lang="en-US" sz="2400" dirty="0" err="1">
                <a:latin typeface="Comic Sans MS" pitchFamily="66" charset="0"/>
              </a:rPr>
              <a:t>ketidakpastian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191000" y="2286001"/>
          <a:ext cx="3733800" cy="2666999"/>
        </p:xfrm>
        <a:graphic>
          <a:graphicData uri="http://schemas.openxmlformats.org/drawingml/2006/table">
            <a:tbl>
              <a:tblPr/>
              <a:tblGrid>
                <a:gridCol w="200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7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</a:t>
                      </a:r>
                      <a:r>
                        <a:rPr lang="en-US" sz="2000" b="0" i="0" u="none" strike="noStrike" baseline="-25000" dirty="0" err="1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Tannin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(</a:t>
                      </a:r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ng</a:t>
                      </a:r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/ml)</a:t>
                      </a: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Absorbansi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  <a:p>
                      <a:pPr algn="ctr" fontAlgn="b"/>
                      <a:endParaRPr lang="en-US" sz="2000" b="0" i="0" u="none" strike="noStrike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0.084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0.288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0.183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0.326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2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1.420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0.643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304800"/>
            <a:ext cx="838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percobaan</a:t>
            </a:r>
            <a:r>
              <a:rPr lang="en-US" sz="2400" dirty="0">
                <a:latin typeface="Comic Sans MS" pitchFamily="66" charset="0"/>
              </a:rPr>
              <a:t>, tannin yang </a:t>
            </a:r>
            <a:r>
              <a:rPr lang="en-US" sz="2400" dirty="0" err="1">
                <a:latin typeface="Comic Sans MS" pitchFamily="66" charset="0"/>
              </a:rPr>
              <a:t>dapat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terhidrolisa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tanaman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secara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spektroskopi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Diper-oleh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seperti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tercantum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tabel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dibawah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5334001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koefesien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korelasi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persamaan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tersebut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Hitung</a:t>
            </a:r>
            <a:r>
              <a:rPr lang="en-US" sz="2400" dirty="0">
                <a:latin typeface="Comic Sans MS" pitchFamily="66" charset="0"/>
              </a:rPr>
              <a:t> pula </a:t>
            </a:r>
            <a:r>
              <a:rPr lang="en-US" sz="2400" dirty="0" err="1">
                <a:latin typeface="Comic Sans MS" pitchFamily="66" charset="0"/>
              </a:rPr>
              <a:t>ketidakpastian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133601" y="1981200"/>
          <a:ext cx="8000999" cy="271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</a:t>
                      </a:r>
                      <a:r>
                        <a:rPr lang="en-US" sz="2400" baseline="-25000" dirty="0" err="1"/>
                        <a:t>Se</a:t>
                      </a:r>
                      <a:r>
                        <a:rPr lang="en-US" sz="2400" dirty="0"/>
                        <a:t> g cm</a:t>
                      </a:r>
                      <a:r>
                        <a:rPr lang="en-US" sz="2400" baseline="30000" dirty="0"/>
                        <a:t>-3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Intensitas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Fluoresensi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37.4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945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92.5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457200"/>
            <a:ext cx="784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US" sz="2400" dirty="0">
                <a:latin typeface="Comic Sans MS" pitchFamily="66" charset="0"/>
              </a:rPr>
              <a:t>Kadar Se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tanah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ditetapakan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fluorometri</a:t>
            </a:r>
            <a:r>
              <a:rPr lang="en-US" sz="2400" dirty="0">
                <a:latin typeface="Comic Sans MS" pitchFamily="66" charset="0"/>
              </a:rPr>
              <a:t>. </a:t>
            </a:r>
            <a:r>
              <a:rPr lang="en-US" sz="2400" dirty="0" err="1">
                <a:latin typeface="Comic Sans MS" pitchFamily="66" charset="0"/>
              </a:rPr>
              <a:t>Diper-oleh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untuk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kurva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kalibrasi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seperti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tercantum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pada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tabel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dibawah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4600" y="5105400"/>
            <a:ext cx="746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Tetapkan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koefesien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korelasi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persamaan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garis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regresi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dari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n-US" sz="2400" dirty="0" err="1">
                <a:latin typeface="Comic Sans MS" pitchFamily="66" charset="0"/>
              </a:rPr>
              <a:t>tersebut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743200" y="1752600"/>
          <a:ext cx="5562600" cy="3806836"/>
        </p:xfrm>
        <a:graphic>
          <a:graphicData uri="http://schemas.openxmlformats.org/drawingml/2006/table">
            <a:tbl>
              <a:tblPr/>
              <a:tblGrid>
                <a:gridCol w="1503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Contoh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Konsentrasi</a:t>
                      </a:r>
                      <a:r>
                        <a:rPr lang="en-US" sz="2000" b="0" i="0" u="none" strike="noStrike" baseline="-25000">
                          <a:latin typeface="Comic Sans MS" pitchFamily="66" charset="0"/>
                        </a:rPr>
                        <a:t>rata</a:t>
                      </a:r>
                      <a:r>
                        <a:rPr lang="en-US" sz="2000" b="0" i="0" u="none" strike="noStrike" baseline="-25000" dirty="0">
                          <a:latin typeface="Comic Sans MS" pitchFamily="66" charset="0"/>
                        </a:rPr>
                        <a:t>-rata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baseline="-25000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dr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 10 x 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ulangan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baseline="0" dirty="0">
                          <a:latin typeface="Comic Sans MS" pitchFamily="66" charset="0"/>
                        </a:rPr>
                        <a:t>CV</a:t>
                      </a:r>
                      <a:r>
                        <a:rPr lang="id-ID" sz="2000" b="0" i="0" u="none" strike="noStrike" baseline="-25000" dirty="0">
                          <a:latin typeface="Comic Sans MS" pitchFamily="66" charset="0"/>
                        </a:rPr>
                        <a:t>Horwitz</a:t>
                      </a:r>
                      <a:r>
                        <a:rPr lang="en-US" sz="2000" b="0" i="0" u="none" strike="noStrike" baseline="0" dirty="0">
                          <a:latin typeface="Comic Sans MS" pitchFamily="66" charset="0"/>
                        </a:rPr>
                        <a:t>(%)</a:t>
                      </a:r>
                      <a:endParaRPr lang="en-US" sz="2000" b="0" i="0" u="none" strike="noStrike" baseline="-25000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Comic Sans MS" pitchFamily="66" charset="0"/>
                        </a:rPr>
                        <a:t>gr</a:t>
                      </a:r>
                      <a:r>
                        <a:rPr lang="en-US" sz="2000" dirty="0">
                          <a:latin typeface="Comic Sans MS" pitchFamily="66" charset="0"/>
                        </a:rPr>
                        <a:t>/L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itchFamily="66" charset="0"/>
                        </a:rPr>
                        <a:t>4,68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mg/100</a:t>
                      </a:r>
                      <a:r>
                        <a:rPr lang="en-US" sz="2000" b="0" i="0" u="none" strike="noStrike" baseline="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000" b="0" i="0" u="none" strike="noStrike" baseline="0" dirty="0" err="1">
                          <a:latin typeface="Comic Sans MS" pitchFamily="66" charset="0"/>
                        </a:rPr>
                        <a:t>mL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9,37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gr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/100</a:t>
                      </a:r>
                      <a:r>
                        <a:rPr lang="en-US" sz="2000" b="0" i="0" u="none" strike="noStrike" baseline="0" dirty="0">
                          <a:latin typeface="Comic Sans MS" pitchFamily="66" charset="0"/>
                        </a:rPr>
                        <a:t> </a:t>
                      </a:r>
                      <a:r>
                        <a:rPr lang="en-US" sz="2000" b="0" i="0" u="none" strike="noStrike" baseline="0" dirty="0" err="1">
                          <a:latin typeface="Comic Sans MS" pitchFamily="66" charset="0"/>
                        </a:rPr>
                        <a:t>mL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3,31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ppm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13,25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ppb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37,48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VII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ppt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106,00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VIII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  <a:sym typeface="Symbol"/>
                        </a:rPr>
                        <a:t>g/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  <a:sym typeface="Symbol"/>
                        </a:rPr>
                        <a:t>gr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13,25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IX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3,5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  <a:sym typeface="Symbol"/>
                        </a:rPr>
                        <a:t>g/L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37,48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0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mg/L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13,25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81200" y="838201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s-ES" sz="2400" dirty="0" err="1">
                <a:latin typeface="Comic Sans MS" pitchFamily="66" charset="0"/>
              </a:rPr>
              <a:t>Hitung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CV</a:t>
            </a:r>
            <a:r>
              <a:rPr lang="es-ES" sz="2400" baseline="-25000" dirty="0" err="1">
                <a:latin typeface="Comic Sans MS" pitchFamily="66" charset="0"/>
              </a:rPr>
              <a:t>Horwitz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dr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berbagai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konsentrasi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dibawah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ini</a:t>
            </a:r>
            <a:r>
              <a:rPr lang="es-ES" sz="2400" dirty="0">
                <a:latin typeface="Comic Sans MS" pitchFamily="66" charset="0"/>
              </a:rPr>
              <a:t>:</a:t>
            </a:r>
            <a:endParaRPr lang="en-US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0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B2C7E0-1D76-4C02-8D55-358D1206FFEF}"/>
              </a:ext>
            </a:extLst>
          </p:cNvPr>
          <p:cNvGraphicFramePr>
            <a:graphicFrameLocks noGrp="1"/>
          </p:cNvGraphicFramePr>
          <p:nvPr/>
        </p:nvGraphicFramePr>
        <p:xfrm>
          <a:off x="2590800" y="1676401"/>
          <a:ext cx="6858000" cy="3806825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+mn-lt"/>
                        </a:rPr>
                        <a:t>Contoh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Konsentrasi</a:t>
                      </a:r>
                      <a:r>
                        <a:rPr lang="en-US" sz="2000" b="0" i="0" u="none" strike="noStrike" baseline="-25000">
                          <a:latin typeface="+mn-lt"/>
                        </a:rPr>
                        <a:t>rata</a:t>
                      </a:r>
                      <a:r>
                        <a:rPr lang="en-US" sz="2000" b="0" i="0" u="none" strike="noStrike" baseline="-25000" dirty="0">
                          <a:latin typeface="+mn-lt"/>
                        </a:rPr>
                        <a:t>-rata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+mn-lt"/>
                        </a:rPr>
                        <a:t>dr</a:t>
                      </a:r>
                      <a:r>
                        <a:rPr lang="en-US" sz="2000" b="0" i="0" u="none" strike="noStrike" dirty="0">
                          <a:latin typeface="+mn-lt"/>
                        </a:rPr>
                        <a:t> 10 x </a:t>
                      </a:r>
                      <a:r>
                        <a:rPr lang="en-US" sz="2000" b="0" i="0" u="none" strike="noStrike" dirty="0" err="1">
                          <a:latin typeface="+mn-lt"/>
                        </a:rPr>
                        <a:t>ulangan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latin typeface="+mn-lt"/>
                        </a:rPr>
                        <a:t>gr</a:t>
                      </a:r>
                      <a:r>
                        <a:rPr lang="en-US" sz="2000" dirty="0">
                          <a:latin typeface="+mn-lt"/>
                        </a:rPr>
                        <a:t>/L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mg/100</a:t>
                      </a:r>
                      <a:r>
                        <a:rPr lang="en-US" sz="2000" b="0" i="0" u="none" strike="noStrike" baseline="0" dirty="0">
                          <a:latin typeface="+mn-lt"/>
                        </a:rPr>
                        <a:t> </a:t>
                      </a:r>
                      <a:r>
                        <a:rPr lang="en-US" sz="2000" b="0" i="0" u="none" strike="noStrike" baseline="0" dirty="0" err="1">
                          <a:latin typeface="+mn-lt"/>
                        </a:rPr>
                        <a:t>mL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IV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gr/100 mL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ppm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V</a:t>
                      </a:r>
                      <a:r>
                        <a:rPr lang="id-ID" sz="2000" b="0" i="0" u="none" strike="noStrike" dirty="0">
                          <a:latin typeface="+mn-lt"/>
                        </a:rPr>
                        <a:t>I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+mn-lt"/>
                        </a:rPr>
                        <a:t>pp</a:t>
                      </a:r>
                      <a:r>
                        <a:rPr lang="id-ID" sz="2000" b="0" i="0" u="none" strike="noStrike" dirty="0">
                          <a:latin typeface="+mn-lt"/>
                        </a:rPr>
                        <a:t>b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VI</a:t>
                      </a:r>
                      <a:r>
                        <a:rPr lang="id-ID" sz="2000" b="0" i="0" u="none" strike="noStrike" dirty="0">
                          <a:latin typeface="+mn-lt"/>
                        </a:rPr>
                        <a:t>I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+mn-lt"/>
                        </a:rPr>
                        <a:t>pp</a:t>
                      </a:r>
                      <a:r>
                        <a:rPr lang="id-ID" sz="2000" b="0" i="0" u="none" strike="noStrike" dirty="0">
                          <a:latin typeface="+mn-lt"/>
                        </a:rPr>
                        <a:t>t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VII</a:t>
                      </a:r>
                      <a:r>
                        <a:rPr lang="id-ID" sz="2000" b="0" i="0" u="none" strike="noStrike" dirty="0">
                          <a:latin typeface="+mn-lt"/>
                        </a:rPr>
                        <a:t>I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µg/gr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</a:rPr>
                        <a:t>IX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  <a:sym typeface="Symbol"/>
                        </a:rPr>
                        <a:t>g/</a:t>
                      </a:r>
                      <a:r>
                        <a:rPr lang="id-ID" sz="2000" b="0" i="0" u="none" strike="noStrike" dirty="0">
                          <a:latin typeface="+mn-lt"/>
                          <a:sym typeface="Symbol"/>
                        </a:rPr>
                        <a:t>L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+mn-lt"/>
                        </a:rPr>
                        <a:t>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+mn-lt"/>
                        </a:rPr>
                        <a:t>3,5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0" i="0" u="none" strike="noStrike" dirty="0">
                          <a:latin typeface="+mn-lt"/>
                          <a:sym typeface="Symbol"/>
                        </a:rPr>
                        <a:t>m</a:t>
                      </a:r>
                      <a:r>
                        <a:rPr lang="en-US" sz="2000" b="0" i="0" u="none" strike="noStrike" dirty="0">
                          <a:latin typeface="+mn-lt"/>
                          <a:sym typeface="Symbol"/>
                        </a:rPr>
                        <a:t>g/L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324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8965" name="TextBox 4">
            <a:extLst>
              <a:ext uri="{FF2B5EF4-FFF2-40B4-BE49-F238E27FC236}">
                <a16:creationId xmlns:a16="http://schemas.microsoft.com/office/drawing/2014/main" id="{A6B3BA9D-8A45-4FD5-A720-AD578BD2A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838201"/>
            <a:ext cx="8153400" cy="4619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s-ES" sz="2400" dirty="0" err="1">
                <a:latin typeface="+mn-lt"/>
              </a:rPr>
              <a:t>Hitung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latin typeface="+mn-lt"/>
              </a:rPr>
              <a:t>CV</a:t>
            </a:r>
            <a:r>
              <a:rPr lang="es-ES" sz="2400" baseline="-25000" dirty="0" err="1">
                <a:latin typeface="+mn-lt"/>
              </a:rPr>
              <a:t>Horwitz</a:t>
            </a:r>
            <a:r>
              <a:rPr lang="es-ES" sz="2400" dirty="0">
                <a:latin typeface="+mn-lt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+mn-lt"/>
              </a:rPr>
              <a:t>dari</a:t>
            </a:r>
            <a:r>
              <a:rPr lang="es-E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+mn-lt"/>
              </a:rPr>
              <a:t>berbagai</a:t>
            </a:r>
            <a:r>
              <a:rPr lang="es-E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+mn-lt"/>
              </a:rPr>
              <a:t>konsentrasi</a:t>
            </a:r>
            <a:r>
              <a:rPr lang="es-E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+mn-lt"/>
              </a:rPr>
              <a:t>dibawah</a:t>
            </a:r>
            <a:r>
              <a:rPr lang="es-E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s-ES" sz="2400" dirty="0" err="1">
                <a:solidFill>
                  <a:srgbClr val="000000"/>
                </a:solidFill>
                <a:latin typeface="+mn-lt"/>
              </a:rPr>
              <a:t>ini</a:t>
            </a:r>
            <a:r>
              <a:rPr lang="es-ES" sz="2400" dirty="0">
                <a:solidFill>
                  <a:srgbClr val="000000"/>
                </a:solidFill>
                <a:latin typeface="+mn-lt"/>
              </a:rPr>
              <a:t>:</a:t>
            </a: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0900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97264-4EC8-42EE-8FEF-E52E73DF2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C81D4-C03C-4371-8315-7513E34C1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3536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044E6-7A0A-40C2-9F5F-596382D77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Praktek</a:t>
            </a:r>
            <a:r>
              <a:rPr lang="en-US" sz="3200" dirty="0"/>
              <a:t> </a:t>
            </a:r>
            <a:r>
              <a:rPr lang="en-US" sz="3200" dirty="0" err="1"/>
              <a:t>presisi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9D009-1D60-4B7B-9CA2-06863F48F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23704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343400" y="1981200"/>
          <a:ext cx="3962400" cy="3810012"/>
        </p:xfrm>
        <a:graphic>
          <a:graphicData uri="http://schemas.openxmlformats.org/drawingml/2006/table">
            <a:tbl>
              <a:tblPr/>
              <a:tblGrid>
                <a:gridCol w="15718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Analisis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Berat Endapan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gr</a:t>
                      </a:r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/100 </a:t>
                      </a:r>
                      <a:r>
                        <a:rPr lang="en-US" sz="2000" b="0" i="0" u="none" strike="noStrike" dirty="0" err="1">
                          <a:latin typeface="Comic Sans MS" pitchFamily="66" charset="0"/>
                        </a:rPr>
                        <a:t>mL</a:t>
                      </a:r>
                      <a:endParaRPr lang="en-US" sz="2000" b="0" i="0" u="none" strike="noStrike" dirty="0"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1.510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1.512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7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 pitchFamily="66" charset="0"/>
                        </a:rPr>
                        <a:t>1.482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381001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>
                <a:latin typeface="Comic Sans MS" pitchFamily="66" charset="0"/>
              </a:rPr>
              <a:t>Laboratorium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sedang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memvalidasi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gravimetri</a:t>
            </a:r>
            <a:r>
              <a:rPr lang="en-US" sz="2400" dirty="0">
                <a:latin typeface="Comic Sans MS" pitchFamily="66" charset="0"/>
              </a:rPr>
              <a:t>. Dari 10 kali </a:t>
            </a:r>
            <a:r>
              <a:rPr lang="en-US" sz="2400" dirty="0" err="1">
                <a:latin typeface="Comic Sans MS" pitchFamily="66" charset="0"/>
              </a:rPr>
              <a:t>pengulangan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sampel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kandidat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hasil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sbb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43200" y="6096001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Presisi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gravimetri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valid </a:t>
            </a:r>
            <a:r>
              <a:rPr lang="en-US" sz="2400" dirty="0" err="1">
                <a:latin typeface="Comic Sans MS" pitchFamily="66" charset="0"/>
              </a:rPr>
              <a:t>atau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0" y="2057400"/>
          <a:ext cx="4038600" cy="3771900"/>
        </p:xfrm>
        <a:graphic>
          <a:graphicData uri="http://schemas.openxmlformats.org/drawingml/2006/table">
            <a:tbl>
              <a:tblPr/>
              <a:tblGrid>
                <a:gridCol w="1642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/>
                        </a:rPr>
                        <a:t>Analisis</a:t>
                      </a:r>
                      <a:endParaRPr lang="en-US" sz="20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Kadar Fe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Comic Sans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(</a:t>
                      </a:r>
                      <a:r>
                        <a:rPr lang="en-US" sz="2000" b="0" i="0" u="none" strike="noStrike" dirty="0" err="1">
                          <a:latin typeface="Comic Sans MS"/>
                        </a:rPr>
                        <a:t>ppm</a:t>
                      </a:r>
                      <a:r>
                        <a:rPr lang="en-US" sz="2000" b="0" i="0" u="none" strike="noStrike" dirty="0">
                          <a:latin typeface="Comic Sans MS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28.0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23.4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22.0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26.7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24.5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27.5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25.7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27.3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4572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err="1">
                <a:latin typeface="Comic Sans MS" pitchFamily="66" charset="0"/>
              </a:rPr>
              <a:t>Laboratorium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sedang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memvalidasi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</a:t>
            </a:r>
            <a:r>
              <a:rPr lang="en-US" sz="2400" dirty="0">
                <a:latin typeface="Comic Sans MS" pitchFamily="66" charset="0"/>
              </a:rPr>
              <a:t>-an Fe. Dari 10 kali </a:t>
            </a:r>
            <a:r>
              <a:rPr lang="en-US" sz="2400" dirty="0" err="1">
                <a:latin typeface="Comic Sans MS" pitchFamily="66" charset="0"/>
              </a:rPr>
              <a:t>pengulangan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suatu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sampel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kandidat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diperoleh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hasil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sbb</a:t>
            </a:r>
            <a:r>
              <a:rPr lang="en-US" sz="2400" dirty="0">
                <a:latin typeface="Comic Sans MS" pitchFamily="66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6027004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Presisi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Fe 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valid </a:t>
            </a:r>
            <a:r>
              <a:rPr lang="en-US" sz="2400" dirty="0" err="1">
                <a:latin typeface="Comic Sans MS" pitchFamily="66" charset="0"/>
              </a:rPr>
              <a:t>atau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800600" y="1981201"/>
          <a:ext cx="3276600" cy="3834765"/>
        </p:xfrm>
        <a:graphic>
          <a:graphicData uri="http://schemas.openxmlformats.org/drawingml/2006/table">
            <a:tbl>
              <a:tblPr/>
              <a:tblGrid>
                <a:gridCol w="1557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latin typeface="Comic Sans MS"/>
                        </a:rPr>
                        <a:t>Analisis</a:t>
                      </a:r>
                      <a:endParaRPr lang="en-US" sz="24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latin typeface="Comic Sans MS"/>
                        </a:rPr>
                        <a:t>C</a:t>
                      </a:r>
                      <a:r>
                        <a:rPr lang="en-US" sz="2400" b="0" i="0" u="none" strike="noStrike" baseline="-25000" dirty="0" err="1">
                          <a:latin typeface="Comic Sans MS"/>
                        </a:rPr>
                        <a:t>klorida</a:t>
                      </a:r>
                      <a:endParaRPr lang="en-US" sz="24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latin typeface="Comic Sans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(mg/L)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63.9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65.9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64.1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64.6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65.2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0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62.9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81200" y="3048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2400" dirty="0" err="1">
                <a:latin typeface="Comic Sans MS" pitchFamily="66" charset="0"/>
              </a:rPr>
              <a:t>Laboratorium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sedang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memvalidasi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klorida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secara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argentometri</a:t>
            </a:r>
            <a:r>
              <a:rPr lang="es-ES" sz="2400" dirty="0">
                <a:latin typeface="Comic Sans MS" pitchFamily="66" charset="0"/>
              </a:rPr>
              <a:t>. </a:t>
            </a:r>
            <a:r>
              <a:rPr lang="es-ES" sz="2400" dirty="0" err="1">
                <a:latin typeface="Comic Sans MS" pitchFamily="66" charset="0"/>
              </a:rPr>
              <a:t>Dari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pengulangan</a:t>
            </a:r>
            <a:r>
              <a:rPr lang="es-ES" sz="2400" dirty="0">
                <a:latin typeface="Comic Sans MS" pitchFamily="66" charset="0"/>
              </a:rPr>
              <a:t> seba-</a:t>
            </a:r>
            <a:r>
              <a:rPr lang="es-ES" sz="2400" dirty="0" err="1">
                <a:latin typeface="Comic Sans MS" pitchFamily="66" charset="0"/>
              </a:rPr>
              <a:t>nyak</a:t>
            </a:r>
            <a:r>
              <a:rPr lang="es-ES" sz="2400" dirty="0">
                <a:latin typeface="Comic Sans MS" pitchFamily="66" charset="0"/>
              </a:rPr>
              <a:t> 7 </a:t>
            </a:r>
            <a:r>
              <a:rPr lang="es-ES" sz="2400" dirty="0" err="1">
                <a:latin typeface="Comic Sans MS" pitchFamily="66" charset="0"/>
              </a:rPr>
              <a:t>kali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diperoleh</a:t>
            </a:r>
            <a:r>
              <a:rPr lang="es-ES" sz="2400" dirty="0">
                <a:latin typeface="Comic Sans MS" pitchFamily="66" charset="0"/>
              </a:rPr>
              <a:t> data </a:t>
            </a:r>
            <a:r>
              <a:rPr lang="es-ES" sz="2400" dirty="0" err="1">
                <a:latin typeface="Comic Sans MS" pitchFamily="66" charset="0"/>
              </a:rPr>
              <a:t>konsentrasi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klorida</a:t>
            </a:r>
            <a:r>
              <a:rPr lang="es-ES" sz="2400" dirty="0">
                <a:latin typeface="Comic Sans MS" pitchFamily="66" charset="0"/>
              </a:rPr>
              <a:t> (mg/L) yang </a:t>
            </a:r>
            <a:r>
              <a:rPr lang="es-ES" sz="2400" dirty="0" err="1">
                <a:latin typeface="Comic Sans MS" pitchFamily="66" charset="0"/>
              </a:rPr>
              <a:t>diperoleh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sbb</a:t>
            </a:r>
            <a:r>
              <a:rPr lang="es-ES" sz="2400" dirty="0">
                <a:latin typeface="Comic Sans MS" pitchFamily="66" charset="0"/>
              </a:rPr>
              <a:t>: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6019801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mic Sans MS" pitchFamily="66" charset="0"/>
              </a:rPr>
              <a:t>Presisi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klorida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valid </a:t>
            </a:r>
            <a:r>
              <a:rPr lang="en-US" sz="2400" dirty="0" err="1">
                <a:latin typeface="Comic Sans MS" pitchFamily="66" charset="0"/>
              </a:rPr>
              <a:t>atau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3600" y="457201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sz="2400" dirty="0" err="1">
                <a:latin typeface="Comic Sans MS" pitchFamily="66" charset="0"/>
              </a:rPr>
              <a:t>Laboratorium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sedang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memvalidasi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Pb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secara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s-ES" sz="2400" dirty="0">
                <a:latin typeface="Comic Sans MS" pitchFamily="66" charset="0"/>
              </a:rPr>
              <a:t>AAS. </a:t>
            </a:r>
            <a:r>
              <a:rPr lang="es-ES" sz="2400" dirty="0" err="1">
                <a:latin typeface="Comic Sans MS" pitchFamily="66" charset="0"/>
              </a:rPr>
              <a:t>Dari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pengulangan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sebanyak</a:t>
            </a:r>
            <a:r>
              <a:rPr lang="es-ES" sz="2400" dirty="0">
                <a:latin typeface="Comic Sans MS" pitchFamily="66" charset="0"/>
              </a:rPr>
              <a:t> 10 </a:t>
            </a:r>
            <a:r>
              <a:rPr lang="es-ES" sz="2400" dirty="0" err="1">
                <a:latin typeface="Comic Sans MS" pitchFamily="66" charset="0"/>
              </a:rPr>
              <a:t>kali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diperoleh</a:t>
            </a:r>
            <a:r>
              <a:rPr lang="es-ES" sz="2400" dirty="0">
                <a:latin typeface="Comic Sans MS" pitchFamily="66" charset="0"/>
              </a:rPr>
              <a:t> data </a:t>
            </a:r>
            <a:r>
              <a:rPr lang="es-ES" sz="2400" dirty="0" err="1">
                <a:latin typeface="Comic Sans MS" pitchFamily="66" charset="0"/>
              </a:rPr>
              <a:t>konsentrasi</a:t>
            </a:r>
            <a:r>
              <a:rPr lang="es-ES" sz="2400" dirty="0">
                <a:latin typeface="Comic Sans MS" pitchFamily="66" charset="0"/>
              </a:rPr>
              <a:t> Pb yang </a:t>
            </a:r>
            <a:r>
              <a:rPr lang="es-ES" sz="2400" dirty="0" err="1">
                <a:latin typeface="Comic Sans MS" pitchFamily="66" charset="0"/>
              </a:rPr>
              <a:t>diperoleh</a:t>
            </a:r>
            <a:r>
              <a:rPr lang="es-ES" sz="2400" dirty="0">
                <a:latin typeface="Comic Sans MS" pitchFamily="66" charset="0"/>
              </a:rPr>
              <a:t> </a:t>
            </a:r>
            <a:r>
              <a:rPr lang="es-ES" sz="2400" dirty="0" err="1">
                <a:latin typeface="Comic Sans MS" pitchFamily="66" charset="0"/>
              </a:rPr>
              <a:t>sbb</a:t>
            </a:r>
            <a:r>
              <a:rPr lang="es-ES" sz="2400" dirty="0">
                <a:latin typeface="Comic Sans MS" pitchFamily="66" charset="0"/>
              </a:rPr>
              <a:t>: 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19600" y="1828800"/>
          <a:ext cx="3352800" cy="377190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latin typeface="Comic Sans MS"/>
                        </a:rPr>
                        <a:t>Analisis</a:t>
                      </a:r>
                      <a:endParaRPr lang="en-US" sz="20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Kadar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Comic Sans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(ppb)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12.8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14.0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11.3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19.4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17.0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16.7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13.5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18.5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15.7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Comic Sans MS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Comic Sans MS"/>
                        </a:rPr>
                        <a:t>10.3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5867401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Presisi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penetapan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Pb</a:t>
            </a:r>
            <a:r>
              <a:rPr lang="en-US" sz="2400" dirty="0">
                <a:latin typeface="Comic Sans MS" pitchFamily="66" charset="0"/>
              </a:rPr>
              <a:t> 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valid </a:t>
            </a:r>
            <a:r>
              <a:rPr lang="en-US" sz="2400" dirty="0" err="1">
                <a:latin typeface="Comic Sans MS" pitchFamily="66" charset="0"/>
              </a:rPr>
              <a:t>atau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191000" y="2057400"/>
          <a:ext cx="4267200" cy="3002280"/>
        </p:xfrm>
        <a:graphic>
          <a:graphicData uri="http://schemas.openxmlformats.org/drawingml/2006/table">
            <a:tbl>
              <a:tblPr/>
              <a:tblGrid>
                <a:gridCol w="1964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err="1">
                          <a:latin typeface="Comic Sans MS"/>
                        </a:rPr>
                        <a:t>Analisis</a:t>
                      </a:r>
                      <a:endParaRPr lang="en-US" sz="24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% </a:t>
                      </a:r>
                      <a:r>
                        <a:rPr lang="en-US" sz="2400" b="0" i="0" u="none" strike="noStrike" dirty="0" err="1">
                          <a:latin typeface="Comic Sans MS"/>
                        </a:rPr>
                        <a:t>Alkohol</a:t>
                      </a:r>
                      <a:endParaRPr lang="en-US" sz="2400" b="0" i="0" u="none" strike="noStrike" dirty="0">
                        <a:latin typeface="Comic Sans M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latin typeface="Comic Sans MS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(v/v)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latin typeface="Comic Sans MS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latin typeface="Comic Sans MS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057400" y="60960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2400" dirty="0" err="1">
                <a:latin typeface="Comic Sans MS" pitchFamily="66" charset="0"/>
              </a:rPr>
              <a:t>Persen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Alkohol</a:t>
            </a:r>
            <a:r>
              <a:rPr lang="en-US" sz="2400" dirty="0">
                <a:latin typeface="Comic Sans MS" pitchFamily="66" charset="0"/>
              </a:rPr>
              <a:t> (v/v) </a:t>
            </a:r>
            <a:r>
              <a:rPr lang="en-US" sz="2400" dirty="0" err="1">
                <a:latin typeface="Comic Sans MS" pitchFamily="66" charset="0"/>
              </a:rPr>
              <a:t>dalam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contoh</a:t>
            </a:r>
            <a:r>
              <a:rPr lang="en-US" sz="2400" dirty="0">
                <a:latin typeface="Comic Sans MS" pitchFamily="66" charset="0"/>
              </a:rPr>
              <a:t> yang </a:t>
            </a:r>
            <a:r>
              <a:rPr lang="en-US" sz="2400" dirty="0" err="1">
                <a:latin typeface="Comic Sans MS" pitchFamily="66" charset="0"/>
              </a:rPr>
              <a:t>diukur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sebanyak</a:t>
            </a:r>
            <a:r>
              <a:rPr lang="en-US" sz="2400" dirty="0">
                <a:latin typeface="Comic Sans MS" pitchFamily="66" charset="0"/>
              </a:rPr>
              <a:t> 6 kali </a:t>
            </a:r>
            <a:r>
              <a:rPr lang="en-US" sz="2400" dirty="0" err="1">
                <a:latin typeface="Comic Sans MS" pitchFamily="66" charset="0"/>
              </a:rPr>
              <a:t>menggunakan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densimeter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automatis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memberikan</a:t>
            </a:r>
            <a:r>
              <a:rPr lang="en-US" sz="2400" dirty="0">
                <a:latin typeface="Comic Sans MS" pitchFamily="66" charset="0"/>
              </a:rPr>
              <a:t> data </a:t>
            </a:r>
            <a:r>
              <a:rPr lang="es-ES" sz="2400" dirty="0" err="1">
                <a:latin typeface="Comic Sans MS" pitchFamily="66" charset="0"/>
              </a:rPr>
              <a:t>seperti</a:t>
            </a:r>
            <a:r>
              <a:rPr lang="es-ES" sz="2400" dirty="0">
                <a:latin typeface="Comic Sans MS" pitchFamily="66" charset="0"/>
              </a:rPr>
              <a:t> pada </a:t>
            </a:r>
            <a:r>
              <a:rPr lang="es-ES" sz="2400" dirty="0" err="1">
                <a:latin typeface="Comic Sans MS" pitchFamily="66" charset="0"/>
              </a:rPr>
              <a:t>tabel</a:t>
            </a:r>
            <a:r>
              <a:rPr lang="es-ES" sz="2400" dirty="0">
                <a:latin typeface="Comic Sans MS" pitchFamily="66" charset="0"/>
              </a:rPr>
              <a:t>.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5486400"/>
            <a:ext cx="7924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Presisi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metode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pengukuran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persen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alkohol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menggu-nakan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densimeter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automatis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ini</a:t>
            </a:r>
            <a:r>
              <a:rPr lang="en-US" sz="2400" dirty="0">
                <a:latin typeface="Comic Sans MS" pitchFamily="66" charset="0"/>
              </a:rPr>
              <a:t> valid </a:t>
            </a:r>
            <a:r>
              <a:rPr lang="en-US" sz="2400" dirty="0" err="1">
                <a:latin typeface="Comic Sans MS" pitchFamily="66" charset="0"/>
              </a:rPr>
              <a:t>atau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tidak</a:t>
            </a:r>
            <a:r>
              <a:rPr lang="en-US" sz="2400" dirty="0">
                <a:latin typeface="Comic Sans MS" pitchFamily="66" charset="0"/>
              </a:rPr>
              <a:t>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574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r>
              <a:rPr lang="en-US" sz="3600" dirty="0" err="1">
                <a:latin typeface="+mn-lt"/>
              </a:rPr>
              <a:t>Soal</a:t>
            </a:r>
            <a:r>
              <a:rPr lang="en-US" sz="3600" dirty="0">
                <a:latin typeface="+mn-lt"/>
              </a:rPr>
              <a:t> 1: </a:t>
            </a:r>
            <a:r>
              <a:rPr lang="en-US" sz="3600" dirty="0" err="1">
                <a:latin typeface="+mn-lt"/>
              </a:rPr>
              <a:t>Perbandingan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terhadap</a:t>
            </a:r>
            <a:r>
              <a:rPr lang="en-US" sz="3600" dirty="0">
                <a:latin typeface="+mn-lt"/>
              </a:rPr>
              <a:t> CRM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914400"/>
            <a:ext cx="8229600" cy="2057400"/>
          </a:xfrm>
        </p:spPr>
        <p:txBody>
          <a:bodyPr>
            <a:normAutofit/>
          </a:bodyPr>
          <a:lstStyle/>
          <a:p>
            <a:pPr marL="274320" lvl="1" indent="-274320">
              <a:lnSpc>
                <a:spcPct val="150000"/>
              </a:lnSpc>
              <a:spcBef>
                <a:spcPts val="0"/>
              </a:spcBef>
              <a:buClr>
                <a:schemeClr val="accent3"/>
              </a:buClr>
              <a:buSzPct val="95000"/>
            </a:pP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sertifikat</a:t>
            </a:r>
            <a:r>
              <a:rPr lang="en-US" sz="2000" dirty="0"/>
              <a:t> CRM, </a:t>
            </a:r>
            <a:r>
              <a:rPr lang="en-US" sz="2000" dirty="0" err="1"/>
              <a:t>kadar</a:t>
            </a:r>
            <a:r>
              <a:rPr lang="en-US" sz="2000" dirty="0"/>
              <a:t> </a:t>
            </a:r>
            <a:r>
              <a:rPr lang="en-US" sz="2000" dirty="0" err="1"/>
              <a:t>analit</a:t>
            </a:r>
            <a:r>
              <a:rPr lang="en-US" sz="2000" dirty="0"/>
              <a:t> </a:t>
            </a:r>
            <a:r>
              <a:rPr lang="en-US" sz="2000" dirty="0" err="1"/>
              <a:t>diketahui</a:t>
            </a:r>
            <a:r>
              <a:rPr lang="en-US" sz="2000" dirty="0"/>
              <a:t> </a:t>
            </a:r>
            <a:r>
              <a:rPr lang="en-US" sz="2000" dirty="0" err="1"/>
              <a:t>lengkap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ketidakpastiannya</a:t>
            </a:r>
            <a:r>
              <a:rPr lang="en-US" sz="2000" dirty="0"/>
              <a:t>, </a:t>
            </a:r>
            <a:r>
              <a:rPr lang="en-US" sz="2000" dirty="0" err="1"/>
              <a:t>misal</a:t>
            </a:r>
            <a:r>
              <a:rPr lang="en-US" sz="2000" dirty="0"/>
              <a:t> 20,02 </a:t>
            </a:r>
            <a:r>
              <a:rPr lang="en-US" sz="2000" u="sng" dirty="0"/>
              <a:t>+</a:t>
            </a:r>
            <a:r>
              <a:rPr lang="en-US" sz="2000" dirty="0"/>
              <a:t> 0,62 </a:t>
            </a:r>
            <a:r>
              <a:rPr lang="en-US" sz="2000" dirty="0" err="1"/>
              <a:t>ppm</a:t>
            </a:r>
            <a:endParaRPr lang="en-US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000" dirty="0"/>
              <a:t>CRM </a:t>
            </a:r>
            <a:r>
              <a:rPr lang="en-US" sz="2000" dirty="0" err="1"/>
              <a:t>diatas</a:t>
            </a:r>
            <a:r>
              <a:rPr lang="en-US" sz="2000" dirty="0"/>
              <a:t> </a:t>
            </a:r>
            <a:r>
              <a:rPr lang="en-US" sz="2000" dirty="0" err="1"/>
              <a:t>dianalisis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8 </a:t>
            </a:r>
            <a:r>
              <a:rPr lang="en-US" sz="2000" dirty="0" err="1"/>
              <a:t>laboratorium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 </a:t>
            </a:r>
            <a:r>
              <a:rPr lang="en-US" sz="2000" dirty="0" err="1"/>
              <a:t>metode-nya</a:t>
            </a:r>
            <a:r>
              <a:rPr lang="en-US" sz="2000" dirty="0"/>
              <a:t> </a:t>
            </a:r>
            <a:r>
              <a:rPr lang="en-US" sz="2000" dirty="0" err="1"/>
              <a:t>masing-masing</a:t>
            </a:r>
            <a:r>
              <a:rPr lang="en-US" sz="2000" dirty="0"/>
              <a:t>,  </a:t>
            </a:r>
            <a:r>
              <a:rPr lang="en-US" sz="2000" dirty="0" err="1"/>
              <a:t>dan</a:t>
            </a:r>
            <a:r>
              <a:rPr lang="en-US" sz="2000" dirty="0"/>
              <a:t>  </a:t>
            </a:r>
            <a:r>
              <a:rPr lang="en-US" sz="2000" dirty="0" err="1"/>
              <a:t>memberikan</a:t>
            </a:r>
            <a:r>
              <a:rPr lang="en-US" sz="2000" dirty="0"/>
              <a:t> data </a:t>
            </a:r>
            <a:r>
              <a:rPr lang="en-US" sz="2000" dirty="0" err="1"/>
              <a:t>sbb</a:t>
            </a:r>
            <a:r>
              <a:rPr lang="en-US" sz="2000" dirty="0"/>
              <a:t>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9885"/>
              </p:ext>
            </p:extLst>
          </p:nvPr>
        </p:nvGraphicFramePr>
        <p:xfrm>
          <a:off x="2743200" y="2971801"/>
          <a:ext cx="3276600" cy="3133725"/>
        </p:xfrm>
        <a:graphic>
          <a:graphicData uri="http://schemas.openxmlformats.org/drawingml/2006/table">
            <a:tbl>
              <a:tblPr/>
              <a:tblGrid>
                <a:gridCol w="1370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Lab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Kadar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Analit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ppm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19,39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20,65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05600" y="35052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laboratorium</a:t>
            </a:r>
            <a:r>
              <a:rPr lang="en-US" sz="2000" dirty="0"/>
              <a:t> </a:t>
            </a:r>
            <a:r>
              <a:rPr lang="en-US" sz="2000" dirty="0" err="1"/>
              <a:t>mana</a:t>
            </a:r>
            <a:r>
              <a:rPr lang="en-US" sz="2000" dirty="0"/>
              <a:t> yang </a:t>
            </a:r>
            <a:r>
              <a:rPr lang="en-US" sz="2000" dirty="0" err="1"/>
              <a:t>akurat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laboratorium</a:t>
            </a:r>
            <a:r>
              <a:rPr lang="en-US" sz="2000" dirty="0"/>
              <a:t> </a:t>
            </a:r>
            <a:r>
              <a:rPr lang="en-US" sz="2000" dirty="0" err="1"/>
              <a:t>mana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akurat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A47763A-FCCF-4C55-9BB4-2E42B27DB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6650" y="152401"/>
            <a:ext cx="77279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Soal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1: </a:t>
            </a: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Percobaan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Recovery </a:t>
            </a:r>
            <a:r>
              <a:rPr lang="en-GB" sz="24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dengan</a:t>
            </a:r>
            <a:r>
              <a:rPr lang="en-GB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Cara Spike</a:t>
            </a:r>
            <a:endParaRPr lang="en-GB" sz="2400" baseline="-25000" dirty="0">
              <a:effectLst>
                <a:outerShdw blurRad="38100" dist="38100" dir="2700000" algn="tl">
                  <a:srgbClr val="C0C0C0"/>
                </a:outerShdw>
              </a:effectLst>
              <a:sym typeface="Symbol" pitchFamily="18" charset="2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4AF692A-004A-428F-96E5-9721E7555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1" y="762000"/>
            <a:ext cx="8308975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</a:rPr>
              <a:t>Dibuat larutan Spike dibuat sbb: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</a:rPr>
              <a:t>Mula-mula dipipet 5 mL CRM larutan standar Cu (1000 mg/L </a:t>
            </a:r>
            <a:r>
              <a:rPr lang="sv-SE" sz="2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 2 mg/L) kedalam labu takar 100 mL dan diencerkan sampai tanda batas.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Kedalam labu takar 100 mL yang lain (ke-2), pipet 50 mL sampel, add-kan sampai tanda batas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Kedalam labu takar 100 mL yang ke-3, pipet 50 mL sampel, masukkan 2 mL larutan pada butir 1, add-kan sampai tanda batas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Labu takar 2 dan 3 dianalisis menggunakan metode AAS yang sedang divalidasi sebanyak 6 ulangan. Diperoleh hasil konsentrasi sbb:</a:t>
            </a:r>
          </a:p>
          <a:p>
            <a:pPr marL="457200" indent="-457200">
              <a:defRPr/>
            </a:pPr>
            <a:endParaRPr lang="sv-SE" sz="2200" dirty="0"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endParaRPr lang="sv-SE" sz="2200" dirty="0"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endParaRPr lang="sv-SE" sz="2200" dirty="0">
              <a:latin typeface="Times New Roman" pitchFamily="18" charset="0"/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endParaRPr lang="sv-SE" sz="2200" dirty="0">
              <a:latin typeface="Times New Roman" pitchFamily="18" charset="0"/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endParaRPr lang="sv-SE" sz="2200" dirty="0">
              <a:latin typeface="Times New Roman" pitchFamily="18" charset="0"/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defRPr/>
            </a:pPr>
            <a:endParaRPr lang="sv-SE" sz="2200" dirty="0">
              <a:latin typeface="Times New Roman" pitchFamily="18" charset="0"/>
              <a:ea typeface="MS Mincho" pitchFamily="49" charset="-128"/>
              <a:cs typeface="Times New Roman" pitchFamily="18" charset="0"/>
              <a:sym typeface="Symbol" pitchFamily="18" charset="2"/>
            </a:endParaRPr>
          </a:p>
          <a:p>
            <a:pPr marL="457200" indent="-457200">
              <a:buFont typeface="+mj-lt"/>
              <a:buAutoNum type="arabicPeriod" startAt="5"/>
              <a:defRPr/>
            </a:pPr>
            <a:r>
              <a:rPr lang="sv-SE" sz="2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Hitung % recovery metode penetapan Cu menggunakan AAS</a:t>
            </a:r>
          </a:p>
          <a:p>
            <a:pPr marL="457200" indent="-457200" algn="ctr">
              <a:defRPr/>
            </a:pPr>
            <a:r>
              <a:rPr lang="sv-SE" sz="1200" baseline="-25000" dirty="0">
                <a:ea typeface="MS Mincho" pitchFamily="49" charset="-128"/>
                <a:cs typeface="Times New Roman" pitchFamily="18" charset="0"/>
                <a:sym typeface="Symbol" pitchFamily="18" charset="2"/>
              </a:rPr>
              <a:t>smd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619FB23-DF1E-4710-B42C-6E45BDBF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48286"/>
              </p:ext>
            </p:extLst>
          </p:nvPr>
        </p:nvGraphicFramePr>
        <p:xfrm>
          <a:off x="4556125" y="3916019"/>
          <a:ext cx="3429000" cy="1493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1189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Labu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takar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 Rata-rata </a:t>
                      </a: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lang="en-US" sz="2000" b="0" baseline="-25000" dirty="0" err="1">
                          <a:solidFill>
                            <a:schemeClr val="tx1"/>
                          </a:solidFill>
                          <a:latin typeface="+mn-lt"/>
                        </a:rPr>
                        <a:t>Cu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 (mg/L)</a:t>
                      </a: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</a:t>
                      </a: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1,01</a:t>
                      </a: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3</a:t>
                      </a: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1,95</a:t>
                      </a:r>
                    </a:p>
                  </a:txBody>
                  <a:tcPr marT="45730" marB="457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1169</Words>
  <Application>Microsoft Office PowerPoint</Application>
  <PresentationFormat>Widescreen</PresentationFormat>
  <Paragraphs>401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Monotype Sorts</vt:lpstr>
      <vt:lpstr>Times New Roman</vt:lpstr>
      <vt:lpstr>Office Theme</vt:lpstr>
      <vt:lpstr>Praktikum Validas/Verifikasi Metode Pengujian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Soal 1: Perbandingan terhadap CRM</vt:lpstr>
      <vt:lpstr>PowerPoint Presentation</vt:lpstr>
      <vt:lpstr>PowerPoint Presentation</vt:lpstr>
      <vt:lpstr>PowerPoint Presentation</vt:lpstr>
      <vt:lpstr>Praktikum Linearitas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Praktek presisi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Evita Boes</dc:creator>
  <cp:lastModifiedBy>Evita Boes</cp:lastModifiedBy>
  <cp:revision>7</cp:revision>
  <dcterms:created xsi:type="dcterms:W3CDTF">2019-11-17T16:58:28Z</dcterms:created>
  <dcterms:modified xsi:type="dcterms:W3CDTF">2020-08-10T00:07:21Z</dcterms:modified>
</cp:coreProperties>
</file>